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6" r:id="rId13"/>
    <p:sldId id="268" r:id="rId14"/>
    <p:sldId id="269" r:id="rId15"/>
    <p:sldId id="305" r:id="rId16"/>
    <p:sldId id="307" r:id="rId17"/>
    <p:sldId id="308" r:id="rId18"/>
    <p:sldId id="309" r:id="rId19"/>
    <p:sldId id="310" r:id="rId20"/>
    <p:sldId id="293" r:id="rId21"/>
    <p:sldId id="311" r:id="rId22"/>
    <p:sldId id="312" r:id="rId23"/>
    <p:sldId id="298" r:id="rId24"/>
    <p:sldId id="299" r:id="rId25"/>
    <p:sldId id="300" r:id="rId26"/>
    <p:sldId id="301" r:id="rId27"/>
    <p:sldId id="313" r:id="rId28"/>
    <p:sldId id="315" r:id="rId29"/>
    <p:sldId id="316" r:id="rId30"/>
    <p:sldId id="303" r:id="rId31"/>
    <p:sldId id="304" r:id="rId32"/>
    <p:sldId id="271" r:id="rId33"/>
    <p:sldId id="272" r:id="rId34"/>
    <p:sldId id="273" r:id="rId35"/>
    <p:sldId id="278" r:id="rId36"/>
    <p:sldId id="274" r:id="rId37"/>
    <p:sldId id="275" r:id="rId38"/>
    <p:sldId id="276" r:id="rId39"/>
    <p:sldId id="277" r:id="rId40"/>
    <p:sldId id="317" r:id="rId41"/>
    <p:sldId id="318" r:id="rId42"/>
    <p:sldId id="270" r:id="rId43"/>
    <p:sldId id="280" r:id="rId44"/>
    <p:sldId id="281" r:id="rId45"/>
    <p:sldId id="283" r:id="rId46"/>
    <p:sldId id="285" r:id="rId47"/>
    <p:sldId id="287" r:id="rId48"/>
    <p:sldId id="286" r:id="rId49"/>
    <p:sldId id="288" r:id="rId50"/>
    <p:sldId id="289" r:id="rId51"/>
    <p:sldId id="290" r:id="rId52"/>
    <p:sldId id="291" r:id="rId53"/>
    <p:sldId id="294" r:id="rId54"/>
    <p:sldId id="295" r:id="rId55"/>
    <p:sldId id="29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2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70826-6404-42D9-B51F-0E94742F7F18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D0D9-1849-4507-8930-191835DC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3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8435" name="Shape 2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648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42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1507" name="Shape 4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611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60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4579" name="Shape 6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002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65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5603" name="Shape 6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093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70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6627" name="Shape 7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61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97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0723" name="Shape 9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608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03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1747" name="Shape 10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9134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0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2771" name="Shape 11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3231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15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3795" name="Shape 11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6614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35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0483" name="Shape 3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7283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SA- 75 beats per min. </a:t>
            </a:r>
            <a:r>
              <a:rPr lang="en-US" dirty="0" err="1" smtClean="0"/>
              <a:t>av</a:t>
            </a:r>
            <a:r>
              <a:rPr lang="en-US" dirty="0" smtClean="0"/>
              <a:t> THINK OF traffic merging from 3 to 2 lanes. Bundle of His</a:t>
            </a:r>
            <a:r>
              <a:rPr lang="en-US" baseline="0" dirty="0" smtClean="0"/>
              <a:t> allows atria to contract before ventricles. Purkinje </a:t>
            </a:r>
            <a:r>
              <a:rPr lang="en-US" baseline="0" dirty="0" err="1" smtClean="0"/>
              <a:t>fiberse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8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Athletes abuse synthetic EPO, increase hematocrit by 45- 65%.</a:t>
            </a:r>
            <a:r>
              <a:rPr lang="en-US" baseline="0" dirty="0" smtClean="0"/>
              <a:t> Increased stamina performance. But blood becomes stickier and thicker, increased stroke risk and heart failure. Renal failure inject it to </a:t>
            </a:r>
            <a:r>
              <a:rPr lang="en-US" baseline="0" dirty="0" err="1" smtClean="0"/>
              <a:t>helep</a:t>
            </a:r>
            <a:r>
              <a:rPr lang="en-US" baseline="0" dirty="0" smtClean="0"/>
              <a:t>/. Blood doping- taking blood out and allowing body to replace then injecting back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8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1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Constrictions</a:t>
            </a:r>
            <a:r>
              <a:rPr lang="en-US" baseline="0" dirty="0" smtClean="0"/>
              <a:t> a</a:t>
            </a:r>
            <a:r>
              <a:rPr lang="en-US" dirty="0" smtClean="0"/>
              <a:t>llows</a:t>
            </a:r>
            <a:r>
              <a:rPr lang="en-US" baseline="0" dirty="0" smtClean="0"/>
              <a:t> time for the next two steps . Step 2 platelets stick together temporarily sealing the tear. Platelets are good for smaller tears but larger ones require other steps.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0D9-1849-4507-8930-191835DC34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7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3: coagulation – blood clotting – fibrin threads lay 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0D9-1849-4507-8930-191835DC34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Warfarin an</a:t>
            </a:r>
            <a:r>
              <a:rPr lang="en-US" baseline="0" dirty="0" smtClean="0"/>
              <a:t> ingredient in rat </a:t>
            </a:r>
            <a:r>
              <a:rPr lang="en-US" baseline="0" dirty="0" err="1" smtClean="0"/>
              <a:t>poisen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0D9-1849-4507-8930-191835DC34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development of the antibodies occur due to microbes living in our body having antigens similar to other blood group's antigens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0D9-1849-4507-8930-191835DC34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2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with blood transfusions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development of the antibodies occur due to microbes living in our body having antigens similar to other blood group's antigens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0D9-1849-4507-8930-191835DC34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2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0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9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609600"/>
            <a:ext cx="8789314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0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1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5" y="3505201"/>
            <a:ext cx="753851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96" indent="0">
              <a:buFontTx/>
              <a:buNone/>
              <a:defRPr/>
            </a:lvl2pPr>
            <a:lvl3pPr marL="914391" indent="0">
              <a:buFontTx/>
              <a:buNone/>
              <a:defRPr/>
            </a:lvl3pPr>
            <a:lvl4pPr marL="1371587" indent="0">
              <a:buFontTx/>
              <a:buNone/>
              <a:defRPr/>
            </a:lvl4pPr>
            <a:lvl5pPr marL="182878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4354046"/>
            <a:ext cx="878931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2" y="2905307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92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438402"/>
            <a:ext cx="8789314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1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1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/>
            </a:lvl2pPr>
            <a:lvl3pPr marL="914391" indent="0">
              <a:buFontTx/>
              <a:buNone/>
              <a:defRPr/>
            </a:lvl3pPr>
            <a:lvl4pPr marL="1371587" indent="0">
              <a:buFontTx/>
              <a:buNone/>
              <a:defRPr/>
            </a:lvl4pPr>
            <a:lvl5pPr marL="182878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6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2" y="2905307"/>
            <a:ext cx="60975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85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9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78931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/>
            </a:lvl2pPr>
            <a:lvl3pPr marL="914391" indent="0">
              <a:buFontTx/>
              <a:buNone/>
              <a:defRPr/>
            </a:lvl3pPr>
            <a:lvl4pPr marL="1371587" indent="0">
              <a:buFontTx/>
              <a:buNone/>
              <a:defRPr/>
            </a:lvl4pPr>
            <a:lvl5pPr marL="182878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78931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2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1" y="627406"/>
            <a:ext cx="220817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9" y="627406"/>
            <a:ext cx="6288464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1"/>
            <a:ext cx="8785598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7" y="2133600"/>
            <a:ext cx="8789314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1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2074562"/>
            <a:ext cx="8789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3581400"/>
            <a:ext cx="8789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4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09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3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3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70" y="2226627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39" y="2223398"/>
            <a:ext cx="383098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3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3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1" y="624111"/>
            <a:ext cx="87856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3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3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2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800601"/>
            <a:ext cx="87893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7" y="634965"/>
            <a:ext cx="8789314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6" indent="0">
              <a:buNone/>
              <a:defRPr sz="1600"/>
            </a:lvl2pPr>
            <a:lvl3pPr marL="914391" indent="0">
              <a:buNone/>
              <a:defRPr sz="1600"/>
            </a:lvl3pPr>
            <a:lvl4pPr marL="1371587" indent="0">
              <a:buNone/>
              <a:defRPr sz="1600"/>
            </a:lvl4pPr>
            <a:lvl5pPr marL="1828782" indent="0">
              <a:buNone/>
              <a:defRPr sz="1600"/>
            </a:lvl5pPr>
            <a:lvl6pPr marL="2285978" indent="0">
              <a:buNone/>
              <a:defRPr sz="1600"/>
            </a:lvl6pPr>
            <a:lvl7pPr marL="2743173" indent="0">
              <a:buNone/>
              <a:defRPr sz="1600"/>
            </a:lvl7pPr>
            <a:lvl8pPr marL="3200368" indent="0">
              <a:buNone/>
              <a:defRPr sz="1600"/>
            </a:lvl8pPr>
            <a:lvl9pPr marL="365756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367339"/>
            <a:ext cx="878931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0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8"/>
            <a:ext cx="77997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9" y="749"/>
            <a:ext cx="2603029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1" y="624111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7" y="2133600"/>
            <a:ext cx="8789314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4/10/2018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09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3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2F896-40B5-4ADD-8801-0D06FADFA09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4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96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6" indent="-342896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43" indent="-28574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88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84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79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75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HteY8tOXM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98puWjGaw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ZT9vlbL2uA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 idx="4294967295"/>
          </p:nvPr>
        </p:nvSpPr>
        <p:spPr>
          <a:xfrm>
            <a:off x="3011329" y="358560"/>
            <a:ext cx="7656671" cy="881652"/>
          </a:xfrm>
          <a:prstGeom prst="rect">
            <a:avLst/>
          </a:prstGeom>
        </p:spPr>
        <p:txBody>
          <a:bodyPr vert="horz" lIns="34290" tIns="34290" rIns="34290" bIns="34290" rtlCol="0" anchor="ctr">
            <a:sp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  <a:defRPr/>
            </a:pPr>
            <a:r>
              <a:rPr lang="en-US" sz="4399" dirty="0">
                <a:sym typeface="Arial"/>
              </a:rPr>
              <a:t>Cardiovascular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541" y="1530192"/>
            <a:ext cx="5327808" cy="53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49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WBCs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060" y="2194560"/>
            <a:ext cx="6591985" cy="37776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Neutrophils – eat bacteria (ex. Meningitis, appendicitis)</a:t>
            </a:r>
          </a:p>
          <a:p>
            <a:r>
              <a:rPr lang="en-US" dirty="0" smtClean="0"/>
              <a:t>Lymphocytes- immune system response</a:t>
            </a:r>
          </a:p>
          <a:p>
            <a:pPr lvl="1"/>
            <a:r>
              <a:rPr lang="en-US" dirty="0" smtClean="0"/>
              <a:t>“T” – Attack cells directly</a:t>
            </a:r>
          </a:p>
          <a:p>
            <a:pPr lvl="1"/>
            <a:r>
              <a:rPr lang="en-US" dirty="0" smtClean="0"/>
              <a:t>“B” – Produce antibodies </a:t>
            </a:r>
          </a:p>
          <a:p>
            <a:r>
              <a:rPr lang="en-US" dirty="0" smtClean="0"/>
              <a:t>Monocytes- develop into macrophages</a:t>
            </a:r>
          </a:p>
          <a:p>
            <a:pPr lvl="1"/>
            <a:r>
              <a:rPr lang="en-US" dirty="0" smtClean="0"/>
              <a:t>First line of defense against viruses and some bacteria</a:t>
            </a:r>
          </a:p>
          <a:p>
            <a:r>
              <a:rPr lang="en-US" dirty="0" smtClean="0"/>
              <a:t>Eosinophils- attack parasitic worms, role in allergies / asthma</a:t>
            </a:r>
          </a:p>
          <a:p>
            <a:r>
              <a:rPr lang="en-US" dirty="0" smtClean="0"/>
              <a:t>Basophils- Release </a:t>
            </a:r>
            <a:r>
              <a:rPr lang="en-US" dirty="0" err="1" smtClean="0"/>
              <a:t>Histomine</a:t>
            </a:r>
            <a:endParaRPr lang="en-US" dirty="0"/>
          </a:p>
          <a:p>
            <a:pPr lvl="1"/>
            <a:r>
              <a:rPr lang="en-US" dirty="0" smtClean="0"/>
              <a:t>Vasodilator</a:t>
            </a:r>
          </a:p>
          <a:p>
            <a:pPr lvl="1"/>
            <a:r>
              <a:rPr lang="en-US" dirty="0" smtClean="0"/>
              <a:t>Attracts other WBCs to site</a:t>
            </a:r>
          </a:p>
        </p:txBody>
      </p:sp>
    </p:spTree>
    <p:extLst>
      <p:ext uri="{BB962C8B-B14F-4D97-AF65-F5344CB8AC3E}">
        <p14:creationId xmlns:p14="http://schemas.microsoft.com/office/powerpoint/2010/main" val="30291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Day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040" y="894398"/>
            <a:ext cx="3806190" cy="52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799" y="1905001"/>
            <a:ext cx="10236201" cy="4516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1. What is the composition of blood? </a:t>
            </a:r>
          </a:p>
          <a:p>
            <a:pPr marL="0" indent="0">
              <a:buNone/>
            </a:pPr>
            <a:r>
              <a:rPr lang="en-US" sz="2800" b="1" dirty="0" smtClean="0"/>
              <a:t>2. Where is blood make/ recycled?</a:t>
            </a:r>
          </a:p>
          <a:p>
            <a:pPr marL="0" indent="0">
              <a:buNone/>
            </a:pPr>
            <a:r>
              <a:rPr lang="en-US" sz="2800" b="1" dirty="0" smtClean="0"/>
              <a:t>3. What organ stimulates blood production/ Which hormone?</a:t>
            </a:r>
          </a:p>
          <a:p>
            <a:pPr marL="0" indent="0">
              <a:buNone/>
            </a:pPr>
            <a:r>
              <a:rPr lang="en-US" sz="2800" b="1" dirty="0" smtClean="0"/>
              <a:t>4. What are the 5 most prevalent WBCS?</a:t>
            </a:r>
          </a:p>
          <a:p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Objective: Students will be able to describe the pathway of blood flow through the heart and the regions of the heart.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085" y="2453641"/>
            <a:ext cx="9847915" cy="46100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Carried out by Platelets – fragments of cells </a:t>
            </a:r>
          </a:p>
          <a:p>
            <a:endParaRPr lang="en-US" sz="2400" b="1" dirty="0"/>
          </a:p>
          <a:p>
            <a:r>
              <a:rPr lang="en-US" sz="2400" b="1" dirty="0" smtClean="0"/>
              <a:t>Inner lining of blood vessels = Endothelium</a:t>
            </a:r>
          </a:p>
          <a:p>
            <a:pPr lvl="1"/>
            <a:r>
              <a:rPr lang="en-US" sz="2000" b="1" dirty="0" smtClean="0"/>
              <a:t>Simple Squamous </a:t>
            </a:r>
          </a:p>
          <a:p>
            <a:pPr lvl="1"/>
            <a:endParaRPr lang="en-US" sz="2000" b="1" dirty="0"/>
          </a:p>
          <a:p>
            <a:r>
              <a:rPr lang="en-US" sz="2200" b="1" dirty="0" smtClean="0"/>
              <a:t>Without clotting even a small cut would results in massive blood loss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461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6575"/>
          <a:stretch/>
        </p:blipFill>
        <p:spPr>
          <a:xfrm>
            <a:off x="1092200" y="624111"/>
            <a:ext cx="10287000" cy="60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" y="670289"/>
            <a:ext cx="10528069" cy="67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Repairing a clot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459" y="1884038"/>
            <a:ext cx="10670541" cy="497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Blood clots form continuously in your vessels due to normal wear and tear and would gradually block the vessels.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Platelets release a chemical to stimulate smooth muscle and fibroblasts to begin to replicate.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The clot is completely gone within several days.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12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Brainstorm: What do you already know about blood?</a:t>
            </a:r>
          </a:p>
          <a:p>
            <a:pPr lvl="1"/>
            <a:r>
              <a:rPr lang="en-US" b="1" dirty="0" smtClean="0"/>
              <a:t>- What types of cells? </a:t>
            </a:r>
          </a:p>
          <a:p>
            <a:pPr lvl="1"/>
            <a:r>
              <a:rPr lang="en-US" b="1" dirty="0" smtClean="0"/>
              <a:t>- What  type of tissue?</a:t>
            </a:r>
          </a:p>
          <a:p>
            <a:pPr lvl="1"/>
            <a:r>
              <a:rPr lang="en-US" b="1" dirty="0" smtClean="0"/>
              <a:t>- Diseases? </a:t>
            </a:r>
          </a:p>
          <a:p>
            <a:pPr lvl="1"/>
            <a:r>
              <a:rPr lang="en-US" b="1" dirty="0" smtClean="0"/>
              <a:t>- Where made?</a:t>
            </a:r>
          </a:p>
          <a:p>
            <a:endParaRPr lang="en-US" b="1" dirty="0"/>
          </a:p>
          <a:p>
            <a:r>
              <a:rPr lang="en-US" b="1" dirty="0" smtClean="0"/>
              <a:t>Objective: Students will be able to describe the pathway of blood flow through the heart and the regions of the heart.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23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302" y="0"/>
            <a:ext cx="8785598" cy="1280890"/>
          </a:xfrm>
        </p:spPr>
        <p:txBody>
          <a:bodyPr/>
          <a:lstStyle/>
          <a:p>
            <a:r>
              <a:rPr lang="en-US" dirty="0" smtClean="0"/>
              <a:t>Clotting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451" y="1280890"/>
            <a:ext cx="10401300" cy="5875020"/>
          </a:xfrm>
        </p:spPr>
        <p:txBody>
          <a:bodyPr>
            <a:normAutofit/>
          </a:bodyPr>
          <a:lstStyle/>
          <a:p>
            <a:r>
              <a:rPr lang="en-US" sz="3600" dirty="0"/>
              <a:t>Thrombus- clots in unbroken blood </a:t>
            </a:r>
            <a:r>
              <a:rPr lang="en-US" sz="3600" dirty="0" smtClean="0"/>
              <a:t>vessels</a:t>
            </a:r>
          </a:p>
          <a:p>
            <a:pPr lvl="1"/>
            <a:r>
              <a:rPr lang="en-US" sz="3400" dirty="0" smtClean="0"/>
              <a:t>Could impair blood flow such as in the heart</a:t>
            </a:r>
            <a:endParaRPr lang="en-US" sz="3400" dirty="0"/>
          </a:p>
          <a:p>
            <a:endParaRPr lang="en-US" sz="3600" dirty="0" smtClean="0"/>
          </a:p>
          <a:p>
            <a:r>
              <a:rPr lang="en-US" sz="3600" dirty="0" smtClean="0"/>
              <a:t>Embolus- </a:t>
            </a:r>
            <a:r>
              <a:rPr lang="en-US" sz="3600" dirty="0"/>
              <a:t>a thrombus that breaks away</a:t>
            </a:r>
          </a:p>
          <a:p>
            <a:pPr lvl="1"/>
            <a:r>
              <a:rPr lang="en-US" sz="2610" dirty="0"/>
              <a:t>Pulmonary embolism- travels to lungs and becomes trapped</a:t>
            </a:r>
          </a:p>
          <a:p>
            <a:pPr lvl="2"/>
            <a:r>
              <a:rPr lang="en-US" sz="2340" dirty="0"/>
              <a:t>Greatly impacts oxygen </a:t>
            </a:r>
          </a:p>
        </p:txBody>
      </p:sp>
    </p:spTree>
    <p:extLst>
      <p:ext uri="{BB962C8B-B14F-4D97-AF65-F5344CB8AC3E}">
        <p14:creationId xmlns:p14="http://schemas.microsoft.com/office/powerpoint/2010/main" val="19526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7175" y="1905001"/>
            <a:ext cx="63564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smtClean="0"/>
              <a:t>Roughens </a:t>
            </a:r>
            <a:r>
              <a:rPr lang="en-US" sz="3600" dirty="0"/>
              <a:t>artery walls and causes increased clot formation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 </a:t>
            </a:r>
            <a:endParaRPr lang="en-US" sz="36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86" y="0"/>
            <a:ext cx="5177714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Drugs for clotting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Anticoagulant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drugs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Aspirin- low dose can reduce heart attack up to 50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% if used every day</a:t>
            </a:r>
          </a:p>
          <a:p>
            <a:pPr lvl="2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Inhibits a chemical that is used to promote platelet sticking </a:t>
            </a:r>
          </a:p>
          <a:p>
            <a:pPr marL="914391" lvl="2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Warfarin (Coumadin)- reduce stroke risk in patients with Atrial fibrillation where blood pools in heart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lvl="2"/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Interferes with vitamin K production which is used to make clotting chemicals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747490"/>
          </a:xfrm>
        </p:spPr>
        <p:txBody>
          <a:bodyPr/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783080"/>
            <a:ext cx="6591985" cy="4128143"/>
          </a:xfrm>
        </p:spPr>
        <p:txBody>
          <a:bodyPr>
            <a:normAutofit/>
          </a:bodyPr>
          <a:lstStyle/>
          <a:p>
            <a:r>
              <a:rPr lang="en-US" dirty="0"/>
              <a:t>Antigens- Proteins on the cell membrane of cells.</a:t>
            </a:r>
          </a:p>
          <a:p>
            <a:pPr lvl="1"/>
            <a:r>
              <a:rPr lang="en-US" dirty="0"/>
              <a:t>Body can recognize your cells versus foreign </a:t>
            </a:r>
            <a:r>
              <a:rPr lang="en-US" dirty="0" smtClean="0"/>
              <a:t>cells</a:t>
            </a:r>
          </a:p>
          <a:p>
            <a:pPr marL="457196" lvl="1" indent="0">
              <a:buNone/>
            </a:pPr>
            <a:endParaRPr lang="en-US" dirty="0"/>
          </a:p>
          <a:p>
            <a:r>
              <a:rPr lang="en-US" dirty="0" smtClean="0"/>
              <a:t>Antibodies- Produced by B lymphocytes</a:t>
            </a:r>
          </a:p>
          <a:p>
            <a:pPr lvl="1"/>
            <a:r>
              <a:rPr lang="en-US" dirty="0" smtClean="0"/>
              <a:t>Recognize foreign invaders and connect to them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When receiving blood: </a:t>
            </a:r>
          </a:p>
          <a:p>
            <a:pPr lvl="1"/>
            <a:r>
              <a:rPr lang="en-US" dirty="0" smtClean="0"/>
              <a:t>It is never bad to have extra antigens in your blood  </a:t>
            </a:r>
          </a:p>
          <a:p>
            <a:pPr lvl="1"/>
            <a:r>
              <a:rPr lang="en-US" dirty="0" smtClean="0"/>
              <a:t>Your body will always attack an antigen that you do not have!</a:t>
            </a:r>
          </a:p>
        </p:txBody>
      </p:sp>
    </p:spTree>
    <p:extLst>
      <p:ext uri="{BB962C8B-B14F-4D97-AF65-F5344CB8AC3E}">
        <p14:creationId xmlns:p14="http://schemas.microsoft.com/office/powerpoint/2010/main" val="2915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 Blood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40" y="1789501"/>
            <a:ext cx="8165315" cy="50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 factor – 85% are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645920"/>
            <a:ext cx="6591985" cy="42653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60" y="1459975"/>
            <a:ext cx="8778240" cy="54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73" y="1905001"/>
            <a:ext cx="8753307" cy="47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799" y="1905001"/>
            <a:ext cx="10236201" cy="451676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What is the process of forming a blood clot?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What is an embolus? 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What is an antigen? How many are important in blood typing? What are they? 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What type of blood can a B+ person receive? Give? </a:t>
            </a:r>
            <a:endParaRPr lang="en-US" sz="2800" b="1" dirty="0" smtClean="0"/>
          </a:p>
          <a:p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Objective: Students will be able to describe the pathway of blood flow through the heart and the regions of the heart.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 Blood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40" y="1789501"/>
            <a:ext cx="8165315" cy="50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9976"/>
            <a:ext cx="9052560" cy="6789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0" y="548640"/>
            <a:ext cx="56235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4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Components of Blood</a:t>
            </a:r>
          </a:p>
        </p:txBody>
      </p:sp>
    </p:spTree>
    <p:extLst>
      <p:ext uri="{BB962C8B-B14F-4D97-AF65-F5344CB8AC3E}">
        <p14:creationId xmlns:p14="http://schemas.microsoft.com/office/powerpoint/2010/main" val="3345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Types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Who is the universal donor?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01" y="2133601"/>
            <a:ext cx="9021074" cy="47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blood.ca/sites/default/files/blood/facts-about-whole-blood/Compatibility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7166610" cy="71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 idx="4294967295"/>
          </p:nvPr>
        </p:nvSpPr>
        <p:spPr>
          <a:xfrm>
            <a:off x="2554129" y="72810"/>
            <a:ext cx="8113871" cy="881652"/>
          </a:xfrm>
          <a:prstGeom prst="rect">
            <a:avLst/>
          </a:prstGeom>
        </p:spPr>
        <p:txBody>
          <a:bodyPr vert="horz" lIns="34290" tIns="34290" rIns="34290" bIns="34290" rtlCol="0" anchor="ctr">
            <a:sp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  <a:defRPr/>
            </a:pPr>
            <a:r>
              <a:rPr lang="en-US" sz="4399">
                <a:sym typeface="Arial"/>
              </a:rPr>
              <a:t>Structure of the Heart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118360" y="1165860"/>
            <a:ext cx="3770472" cy="5627694"/>
          </a:xfrm>
          <a:prstGeom prst="rect">
            <a:avLst/>
          </a:prstGeom>
        </p:spPr>
        <p:txBody>
          <a:bodyPr lIns="34290" tIns="34290" rIns="34290" bIns="34290">
            <a:spAutoFit/>
          </a:bodyPr>
          <a:lstStyle/>
          <a:p>
            <a:pPr>
              <a:lnSpc>
                <a:spcPct val="120089"/>
              </a:lnSpc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Size – about the size of a fist</a:t>
            </a:r>
          </a:p>
          <a:p>
            <a:pPr>
              <a:defRPr/>
            </a:pPr>
            <a:endParaRPr sz="126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89"/>
              </a:lnSpc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in the </a:t>
            </a:r>
            <a:r>
              <a:rPr lang="en-US" sz="280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pericardium</a:t>
            </a:r>
          </a:p>
          <a:p>
            <a:pPr>
              <a:lnSpc>
                <a:spcPct val="120089"/>
              </a:lnSpc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and visceral layer </a:t>
            </a:r>
            <a:endParaRPr lang="en-US" sz="2800" u="sng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89"/>
              </a:lnSpc>
              <a:defRPr/>
            </a:pPr>
            <a:endParaRPr lang="en-US" sz="2800" u="sng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89"/>
              </a:lnSpc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distal end of the heart is called the </a:t>
            </a:r>
            <a:r>
              <a:rPr lang="en-US" sz="280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apex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defRPr/>
            </a:pPr>
            <a:endParaRPr sz="126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0" name="Shape 40"/>
          <p:cNvSpPr>
            <a:spLocks noChangeArrowheads="1"/>
          </p:cNvSpPr>
          <p:nvPr/>
        </p:nvSpPr>
        <p:spPr bwMode="auto">
          <a:xfrm>
            <a:off x="5892157" y="1436243"/>
            <a:ext cx="4876324" cy="5086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6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251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 idx="4294967295"/>
          </p:nvPr>
        </p:nvSpPr>
        <p:spPr>
          <a:xfrm>
            <a:off x="2552700" y="298552"/>
            <a:ext cx="8115300" cy="881652"/>
          </a:xfrm>
          <a:prstGeom prst="rect">
            <a:avLst/>
          </a:prstGeom>
        </p:spPr>
        <p:txBody>
          <a:bodyPr vert="horz" lIns="34290" tIns="34290" rIns="34290" bIns="34290" rtlCol="0" anchor="ctr">
            <a:spAutoFit/>
          </a:bodyPr>
          <a:lstStyle/>
          <a:p>
            <a:pPr algn="ctr">
              <a:lnSpc>
                <a:spcPct val="119886"/>
              </a:lnSpc>
              <a:spcBef>
                <a:spcPts val="0"/>
              </a:spcBef>
              <a:defRPr/>
            </a:pPr>
            <a:r>
              <a:rPr lang="en-US" sz="4399">
                <a:sym typeface="Arial"/>
              </a:rPr>
              <a:t>Heart Chambers &amp; Valves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2552700" y="1508760"/>
            <a:ext cx="8115300" cy="4640373"/>
          </a:xfrm>
          <a:prstGeom prst="rect">
            <a:avLst/>
          </a:prstGeom>
        </p:spPr>
        <p:txBody>
          <a:bodyPr lIns="34290" tIns="34290" rIns="34290" bIns="34290">
            <a:spAutoFit/>
          </a:bodyPr>
          <a:lstStyle/>
          <a:p>
            <a:pPr marL="342900" indent="-236219">
              <a:spcBef>
                <a:spcPts val="544"/>
              </a:spcBef>
              <a:buClr>
                <a:srgbClr val="000000"/>
              </a:buClr>
              <a:buSzPct val="168350"/>
              <a:buFont typeface="Arial"/>
              <a:buChar char="•"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has 4 chambers: </a:t>
            </a:r>
          </a:p>
          <a:p>
            <a:pPr marL="685800" lvl="1" indent="-210820">
              <a:spcBef>
                <a:spcPts val="469"/>
              </a:spcBef>
              <a:buClr>
                <a:srgbClr val="000000"/>
              </a:buClr>
              <a:buSzPct val="99616"/>
              <a:buFont typeface="Courier New"/>
              <a:buChar char="o"/>
              <a:defRPr/>
            </a:pP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Atria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upper chambers that receive blood returning to the heart through </a:t>
            </a: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 Right and Left Atrium</a:t>
            </a:r>
          </a:p>
          <a:p>
            <a:pPr marL="685800" lvl="1" indent="-210820">
              <a:spcBef>
                <a:spcPts val="469"/>
              </a:spcBef>
              <a:buClr>
                <a:srgbClr val="000000"/>
              </a:buClr>
              <a:buSzPct val="99616"/>
              <a:buFont typeface="Courier New"/>
              <a:buChar char="o"/>
              <a:defRPr/>
            </a:pP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Ventricles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thick, muscular lower chambers. Receive blood from the atria above them. Force (pump) blood out of the heart through </a:t>
            </a: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arteries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Right and left ventricle.</a:t>
            </a:r>
          </a:p>
          <a:p>
            <a:pPr marL="342900" indent="-236219">
              <a:spcBef>
                <a:spcPts val="544"/>
              </a:spcBef>
              <a:buClr>
                <a:srgbClr val="000000"/>
              </a:buClr>
              <a:buSzPct val="168350"/>
              <a:buFont typeface="Arial"/>
              <a:buChar char="•"/>
              <a:defRPr/>
            </a:pPr>
            <a:r>
              <a:rPr lang="en-US" sz="300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r>
              <a:rPr lang="en-US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separates the right and left sides of the heart</a:t>
            </a:r>
          </a:p>
          <a:p>
            <a:pPr>
              <a:defRPr/>
            </a:pPr>
            <a:endParaRPr sz="126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100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63"/>
          <p:cNvSpPr>
            <a:spLocks noChangeArrowheads="1"/>
          </p:cNvSpPr>
          <p:nvPr/>
        </p:nvSpPr>
        <p:spPr bwMode="auto">
          <a:xfrm>
            <a:off x="2971324" y="152877"/>
            <a:ext cx="5639276" cy="610504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6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78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2324100" y="1148317"/>
            <a:ext cx="8115300" cy="5751190"/>
          </a:xfrm>
          <a:prstGeom prst="rect">
            <a:avLst/>
          </a:prstGeom>
        </p:spPr>
        <p:txBody>
          <a:bodyPr lIns="34290" tIns="34290" rIns="34290" bIns="34290">
            <a:spAutoFit/>
          </a:bodyPr>
          <a:lstStyle/>
          <a:p>
            <a:pPr marL="342900" indent="-236219">
              <a:spcBef>
                <a:spcPts val="544"/>
              </a:spcBef>
              <a:buClr>
                <a:srgbClr val="000000"/>
              </a:buClr>
              <a:buSzPct val="168350"/>
              <a:buFont typeface="Arial"/>
              <a:buChar char="•"/>
              <a:defRPr/>
            </a:pPr>
            <a:r>
              <a:rPr lang="en-US" sz="3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 </a:t>
            </a:r>
            <a:r>
              <a:rPr lang="en-US" sz="30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Atrioventricular Valves</a:t>
            </a:r>
            <a:r>
              <a:rPr lang="en-US" sz="3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(AV) &amp; 2 </a:t>
            </a:r>
            <a:r>
              <a:rPr lang="en-US" sz="30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Semilunar valves</a:t>
            </a:r>
            <a:r>
              <a:rPr lang="en-US" sz="3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685800" lvl="1" indent="-210820">
              <a:spcBef>
                <a:spcPts val="469"/>
              </a:spcBef>
              <a:buClr>
                <a:srgbClr val="000000"/>
              </a:buClr>
              <a:buSzPct val="99616"/>
              <a:buFont typeface="Courier New"/>
              <a:buChar char="o"/>
              <a:defRPr/>
            </a:pP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Atrioventricular valve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bicuspid valve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valve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left atrium and ventricle</a:t>
            </a:r>
          </a:p>
          <a:p>
            <a:pPr marL="685800" lvl="1" indent="-210820">
              <a:spcBef>
                <a:spcPts val="469"/>
              </a:spcBef>
              <a:buClr>
                <a:srgbClr val="000000"/>
              </a:buClr>
              <a:buSzPct val="99616"/>
              <a:buFont typeface="Courier New"/>
              <a:buChar char="o"/>
              <a:defRPr/>
            </a:pP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Atrioventricular valve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599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valve</a:t>
            </a:r>
            <a:r>
              <a:rPr lang="en-US" sz="2599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right atrium and ventricle</a:t>
            </a:r>
          </a:p>
          <a:p>
            <a:pPr marL="342900" indent="-236219">
              <a:spcBef>
                <a:spcPts val="544"/>
              </a:spcBef>
              <a:buClr>
                <a:srgbClr val="000000"/>
              </a:buClr>
              <a:buSzPct val="168350"/>
              <a:buFont typeface="Arial"/>
              <a:buChar char="•"/>
              <a:defRPr/>
            </a:pPr>
            <a:r>
              <a:rPr lang="en-US" sz="300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Semilunar</a:t>
            </a:r>
            <a:r>
              <a:rPr lang="en-US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or just </a:t>
            </a:r>
            <a:r>
              <a:rPr lang="en-US" sz="300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valve</a:t>
            </a:r>
            <a:r>
              <a:rPr lang="en-US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</a:p>
          <a:p>
            <a:pPr marL="342900" indent="-236219">
              <a:spcBef>
                <a:spcPts val="544"/>
              </a:spcBef>
              <a:buClr>
                <a:srgbClr val="000000"/>
              </a:buClr>
              <a:buSzPct val="168350"/>
              <a:buFont typeface="Arial"/>
              <a:buChar char="•"/>
              <a:defRPr/>
            </a:pPr>
            <a:r>
              <a:rPr lang="en-US" sz="300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Semilunar</a:t>
            </a:r>
            <a:r>
              <a:rPr lang="en-US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just </a:t>
            </a:r>
            <a:r>
              <a:rPr lang="en-US" sz="300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valve</a:t>
            </a:r>
            <a:r>
              <a:rPr lang="en-US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right ventricle and the pulmonary artery</a:t>
            </a:r>
          </a:p>
          <a:p>
            <a:pPr>
              <a:defRPr/>
            </a:pPr>
            <a:endParaRPr sz="126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891" y="456055"/>
            <a:ext cx="6589199" cy="1280890"/>
          </a:xfrm>
        </p:spPr>
        <p:txBody>
          <a:bodyPr/>
          <a:lstStyle/>
          <a:p>
            <a:r>
              <a:rPr lang="en-US" dirty="0" smtClean="0"/>
              <a:t>Valves of 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390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95"/>
          <p:cNvSpPr>
            <a:spLocks noChangeArrowheads="1"/>
          </p:cNvSpPr>
          <p:nvPr/>
        </p:nvSpPr>
        <p:spPr bwMode="auto">
          <a:xfrm>
            <a:off x="2714149" y="457200"/>
            <a:ext cx="6143625" cy="615505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6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706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00"/>
          <p:cNvSpPr>
            <a:spLocks noChangeArrowheads="1"/>
          </p:cNvSpPr>
          <p:nvPr/>
        </p:nvSpPr>
        <p:spPr bwMode="auto">
          <a:xfrm>
            <a:off x="2362677" y="838677"/>
            <a:ext cx="7695248" cy="566642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6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9" name="Shape 101"/>
          <p:cNvSpPr txBox="1">
            <a:spLocks noChangeArrowheads="1"/>
          </p:cNvSpPr>
          <p:nvPr/>
        </p:nvSpPr>
        <p:spPr bwMode="auto">
          <a:xfrm>
            <a:off x="2072640" y="274320"/>
            <a:ext cx="4229100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/>
              <a:t>Check your labels!</a:t>
            </a:r>
          </a:p>
        </p:txBody>
      </p:sp>
    </p:spTree>
    <p:extLst>
      <p:ext uri="{BB962C8B-B14F-4D97-AF65-F5344CB8AC3E}">
        <p14:creationId xmlns:p14="http://schemas.microsoft.com/office/powerpoint/2010/main" val="39573717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06"/>
          <p:cNvSpPr>
            <a:spLocks noChangeArrowheads="1"/>
          </p:cNvSpPr>
          <p:nvPr/>
        </p:nvSpPr>
        <p:spPr bwMode="auto">
          <a:xfrm>
            <a:off x="1981200" y="610077"/>
            <a:ext cx="5086350" cy="596217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6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947660" y="3591163"/>
            <a:ext cx="2170271" cy="1297278"/>
          </a:xfrm>
          <a:prstGeom prst="rect">
            <a:avLst/>
          </a:prstGeom>
        </p:spPr>
        <p:txBody>
          <a:bodyPr lIns="34290" tIns="34290" rIns="34290" bIns="34290">
            <a:spAutoFit/>
          </a:bodyPr>
          <a:lstStyle/>
          <a:p>
            <a:pPr>
              <a:lnSpc>
                <a:spcPct val="120089"/>
              </a:lnSpc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valves</a:t>
            </a:r>
          </a:p>
          <a:p>
            <a:pPr>
              <a:defRPr/>
            </a:pPr>
            <a:endParaRPr sz="126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6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12"/>
          <p:cNvSpPr>
            <a:spLocks noChangeArrowheads="1"/>
          </p:cNvSpPr>
          <p:nvPr/>
        </p:nvSpPr>
        <p:spPr bwMode="auto">
          <a:xfrm>
            <a:off x="1981200" y="610077"/>
            <a:ext cx="5086350" cy="596217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6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7583329" y="2331720"/>
            <a:ext cx="3084671" cy="2727670"/>
          </a:xfrm>
          <a:prstGeom prst="rect">
            <a:avLst/>
          </a:prstGeom>
        </p:spPr>
        <p:txBody>
          <a:bodyPr lIns="34290" tIns="34290" rIns="34290" bIns="34290">
            <a:spAutoFit/>
          </a:bodyPr>
          <a:lstStyle/>
          <a:p>
            <a:pPr>
              <a:lnSpc>
                <a:spcPct val="119791"/>
              </a:lnSpc>
              <a:defRPr/>
            </a:pPr>
            <a: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Pulmonary Valve</a:t>
            </a:r>
            <a:b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Tricuspid Valve</a:t>
            </a:r>
            <a:b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Mitral (Bicuspid) Valve</a:t>
            </a:r>
            <a:b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Aortic Valve</a:t>
            </a:r>
            <a:b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99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Heart Apex</a:t>
            </a:r>
          </a:p>
        </p:txBody>
      </p:sp>
    </p:spTree>
    <p:extLst>
      <p:ext uri="{BB962C8B-B14F-4D97-AF65-F5344CB8AC3E}">
        <p14:creationId xmlns:p14="http://schemas.microsoft.com/office/powerpoint/2010/main" val="14524699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20" dirty="0"/>
              <a:t>The components of blood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dirty="0" smtClean="0"/>
              <a:t>The only fluid tissue of the body- cellular and liquid parts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dirty="0" smtClean="0"/>
              <a:t>45% erythrocytes- RBCs – transport oxygen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“Hematocrit”  - percentage of RBCs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dirty="0" smtClean="0"/>
              <a:t>WBCs- &lt;1%- leukocytes – WBCs and platelets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dirty="0" smtClean="0"/>
              <a:t>Plasma- nonliving fluid matrix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Carries dissolved hormones, gases, wastes, electrolytes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endParaRPr lang="en-US" dirty="0"/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dirty="0" smtClean="0"/>
              <a:t>Accounts for 8% of body weight!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About 1.5 gallons in average man.</a:t>
            </a:r>
          </a:p>
        </p:txBody>
      </p:sp>
    </p:spTree>
    <p:extLst>
      <p:ext uri="{BB962C8B-B14F-4D97-AF65-F5344CB8AC3E}">
        <p14:creationId xmlns:p14="http://schemas.microsoft.com/office/powerpoint/2010/main" val="39436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799" y="1905001"/>
            <a:ext cx="10236201" cy="451676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What ar</a:t>
            </a:r>
            <a:r>
              <a:rPr lang="en-US" sz="2800" b="1" dirty="0" smtClean="0"/>
              <a:t>e the 4 major valves?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Why do we have valves? </a:t>
            </a:r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b="1" dirty="0">
              <a:solidFill>
                <a:srgbClr val="00B0F0"/>
              </a:solidFill>
            </a:endParaRPr>
          </a:p>
          <a:p>
            <a:r>
              <a:rPr lang="en-US" sz="2800" b="1" dirty="0" smtClean="0">
                <a:solidFill>
                  <a:srgbClr val="00B0F0"/>
                </a:solidFill>
              </a:rPr>
              <a:t>Objective: Students will be able to describe the pathway of blood flow through the heart and the regions of the heart.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2172653" y="1097281"/>
            <a:ext cx="2933224" cy="6071149"/>
          </a:xfrm>
          <a:prstGeom prst="rect">
            <a:avLst/>
          </a:prstGeom>
        </p:spPr>
        <p:txBody>
          <a:bodyPr lIns="34290" tIns="34290" rIns="34290" bIns="34290">
            <a:spAutoFit/>
          </a:bodyPr>
          <a:lstStyle/>
          <a:p>
            <a:pPr>
              <a:lnSpc>
                <a:spcPct val="107916"/>
              </a:lnSpc>
              <a:defRPr/>
            </a:pPr>
            <a:r>
              <a:rPr lang="en-US" sz="288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 Circulation</a:t>
            </a:r>
            <a:r>
              <a:rPr lang="en-US" sz="288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delivers blood to all body cells and carries away waste</a:t>
            </a:r>
          </a:p>
          <a:p>
            <a:pPr>
              <a:lnSpc>
                <a:spcPct val="107916"/>
              </a:lnSpc>
              <a:spcBef>
                <a:spcPts val="544"/>
              </a:spcBef>
              <a:defRPr/>
            </a:pPr>
            <a:r>
              <a:rPr lang="en-US" sz="2880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Circulation</a:t>
            </a:r>
            <a:r>
              <a:rPr lang="en-US" sz="288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eliminates carbon dioxide and oxygenates blood (lung pathway) </a:t>
            </a:r>
          </a:p>
          <a:p>
            <a:pPr>
              <a:defRPr/>
            </a:pPr>
            <a:endParaRPr sz="126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5" name="Shape 33"/>
          <p:cNvSpPr>
            <a:spLocks noChangeArrowheads="1"/>
          </p:cNvSpPr>
          <p:nvPr/>
        </p:nvSpPr>
        <p:spPr bwMode="auto">
          <a:xfrm>
            <a:off x="5105877" y="610077"/>
            <a:ext cx="5380673" cy="586644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6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849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8" y="-702945"/>
            <a:ext cx="11127105" cy="82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747490"/>
          </a:xfrm>
        </p:spPr>
        <p:txBody>
          <a:bodyPr/>
          <a:lstStyle/>
          <a:p>
            <a:r>
              <a:rPr lang="en-US" dirty="0" smtClean="0"/>
              <a:t>Layers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371601"/>
            <a:ext cx="6591985" cy="4402463"/>
          </a:xfrm>
        </p:spPr>
        <p:txBody>
          <a:bodyPr>
            <a:normAutofit/>
          </a:bodyPr>
          <a:lstStyle/>
          <a:p>
            <a:r>
              <a:rPr lang="en-US" sz="1620" dirty="0"/>
              <a:t>Serous Pericardium</a:t>
            </a:r>
          </a:p>
          <a:p>
            <a:pPr lvl="1"/>
            <a:r>
              <a:rPr lang="en-US" sz="1440" dirty="0"/>
              <a:t>Parietal Layer- outer</a:t>
            </a:r>
          </a:p>
          <a:p>
            <a:pPr lvl="1"/>
            <a:r>
              <a:rPr lang="en-US" sz="1440" dirty="0"/>
              <a:t>Visceral layer- inner. Aka “epicardium”</a:t>
            </a:r>
          </a:p>
          <a:p>
            <a:pPr lvl="2"/>
            <a:r>
              <a:rPr lang="en-US" sz="1260" dirty="0"/>
              <a:t>On the heart muscle itself</a:t>
            </a:r>
          </a:p>
          <a:p>
            <a:r>
              <a:rPr lang="en-US" sz="1620" dirty="0"/>
              <a:t>Myocardium- cardiac muscle</a:t>
            </a:r>
          </a:p>
          <a:p>
            <a:r>
              <a:rPr lang="en-US" sz="1620" dirty="0"/>
              <a:t>Endocardium- squamous</a:t>
            </a:r>
          </a:p>
          <a:p>
            <a:r>
              <a:rPr lang="en-US" sz="1620" dirty="0"/>
              <a:t>Pericardial cavity- fluid for lubrication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026" b="26590"/>
          <a:stretch/>
        </p:blipFill>
        <p:spPr>
          <a:xfrm>
            <a:off x="3744890" y="4663441"/>
            <a:ext cx="6035036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14" y="398291"/>
            <a:ext cx="8785598" cy="1280890"/>
          </a:xfrm>
        </p:spPr>
        <p:txBody>
          <a:bodyPr/>
          <a:lstStyle/>
          <a:p>
            <a:r>
              <a:rPr lang="en-US" dirty="0" smtClean="0"/>
              <a:t>Blood flow and Valves</a:t>
            </a:r>
            <a:endParaRPr lang="en-US" dirty="0"/>
          </a:p>
        </p:txBody>
      </p:sp>
      <p:pic>
        <p:nvPicPr>
          <p:cNvPr id="4" name="noHteY8tOX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7567" y="1038736"/>
            <a:ext cx="9261158" cy="5209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9606" y="6488668"/>
            <a:ext cx="595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https://www.youtube.com/watch?v=noHteY8tOXM</a:t>
            </a:r>
          </a:p>
        </p:txBody>
      </p:sp>
    </p:spTree>
    <p:extLst>
      <p:ext uri="{BB962C8B-B14F-4D97-AF65-F5344CB8AC3E}">
        <p14:creationId xmlns:p14="http://schemas.microsoft.com/office/powerpoint/2010/main" val="20361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to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08760"/>
            <a:ext cx="6591985" cy="3777622"/>
          </a:xfrm>
        </p:spPr>
        <p:txBody>
          <a:bodyPr/>
          <a:lstStyle/>
          <a:p>
            <a:r>
              <a:rPr lang="en-US" dirty="0" smtClean="0"/>
              <a:t>Cardiac center is in the medulla</a:t>
            </a:r>
          </a:p>
          <a:p>
            <a:pPr lvl="1"/>
            <a:r>
              <a:rPr lang="en-US" dirty="0" smtClean="0"/>
              <a:t>Sympathetic- speeds up HR / blood flow</a:t>
            </a:r>
          </a:p>
          <a:p>
            <a:pPr lvl="1"/>
            <a:r>
              <a:rPr lang="en-US" dirty="0" smtClean="0"/>
              <a:t>Parasympathetic- </a:t>
            </a:r>
            <a:r>
              <a:rPr lang="en-US" dirty="0" err="1" smtClean="0"/>
              <a:t>Vagus</a:t>
            </a:r>
            <a:r>
              <a:rPr lang="en-US" dirty="0" smtClean="0"/>
              <a:t> nerve - Decreases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2689747"/>
            <a:ext cx="3790930" cy="41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380" y="205740"/>
            <a:ext cx="6589199" cy="1280890"/>
          </a:xfrm>
        </p:spPr>
        <p:txBody>
          <a:bodyPr/>
          <a:lstStyle/>
          <a:p>
            <a:r>
              <a:rPr lang="en-US" dirty="0" smtClean="0"/>
              <a:t>Heart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520" y="1851660"/>
            <a:ext cx="7269480" cy="5349240"/>
          </a:xfrm>
        </p:spPr>
        <p:txBody>
          <a:bodyPr>
            <a:noAutofit/>
          </a:bodyPr>
          <a:lstStyle/>
          <a:p>
            <a:r>
              <a:rPr lang="en-US" sz="2520" dirty="0"/>
              <a:t>Contracts as a unit- </a:t>
            </a:r>
            <a:r>
              <a:rPr lang="en-US" sz="2520" dirty="0" smtClean="0"/>
              <a:t>i.e. can never just contract the right side and not the left</a:t>
            </a:r>
            <a:endParaRPr lang="en-US" sz="2520" dirty="0"/>
          </a:p>
          <a:p>
            <a:pPr lvl="1"/>
            <a:r>
              <a:rPr lang="en-US" sz="2160" dirty="0"/>
              <a:t>Remember: </a:t>
            </a:r>
            <a:r>
              <a:rPr lang="en-US" sz="2160" dirty="0" smtClean="0"/>
              <a:t>Every single skeletal muscle fiber needs and individual nerve</a:t>
            </a:r>
          </a:p>
          <a:p>
            <a:endParaRPr lang="en-US" sz="2720" dirty="0"/>
          </a:p>
          <a:p>
            <a:pPr marL="0" indent="0">
              <a:buNone/>
            </a:pPr>
            <a:r>
              <a:rPr lang="en-US" sz="2720" dirty="0" smtClean="0"/>
              <a:t>Very </a:t>
            </a:r>
            <a:r>
              <a:rPr lang="en-US" sz="2720" dirty="0"/>
              <a:t>similar steps to that of the skeletal muscle contraction</a:t>
            </a:r>
          </a:p>
          <a:p>
            <a:r>
              <a:rPr lang="en-US" sz="2520" dirty="0"/>
              <a:t>Relies almost exclusively on aerobic respiration</a:t>
            </a:r>
          </a:p>
          <a:p>
            <a:pPr lvl="1"/>
            <a:r>
              <a:rPr lang="en-US" sz="2160" dirty="0"/>
              <a:t>Lasts for minutes without oxygen before death.</a:t>
            </a:r>
          </a:p>
        </p:txBody>
      </p:sp>
    </p:spTree>
    <p:extLst>
      <p:ext uri="{BB962C8B-B14F-4D97-AF65-F5344CB8AC3E}">
        <p14:creationId xmlns:p14="http://schemas.microsoft.com/office/powerpoint/2010/main" val="10081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380" y="205740"/>
            <a:ext cx="6589199" cy="1280890"/>
          </a:xfrm>
        </p:spPr>
        <p:txBody>
          <a:bodyPr/>
          <a:lstStyle/>
          <a:p>
            <a:r>
              <a:rPr lang="en-US" dirty="0" smtClean="0"/>
              <a:t>Electrical System of 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055" y="1499099"/>
            <a:ext cx="7414945" cy="5760720"/>
          </a:xfrm>
        </p:spPr>
        <p:txBody>
          <a:bodyPr>
            <a:noAutofit/>
          </a:bodyPr>
          <a:lstStyle/>
          <a:p>
            <a:r>
              <a:rPr lang="en-US" sz="2520" dirty="0"/>
              <a:t>SOME cardiac cells are self excitable (1%)- Can initiate their own depolarization and the rest of the heart</a:t>
            </a:r>
          </a:p>
          <a:p>
            <a:pPr lvl="1"/>
            <a:r>
              <a:rPr lang="en-US" sz="2160" dirty="0"/>
              <a:t>SA Node- pacemaker region of heart</a:t>
            </a:r>
          </a:p>
          <a:p>
            <a:pPr lvl="1"/>
            <a:r>
              <a:rPr lang="en-US" sz="2160" dirty="0"/>
              <a:t>Even if all of the nerves to the heart are severed, the heart will continue to contract.</a:t>
            </a:r>
          </a:p>
          <a:p>
            <a:pPr lvl="2"/>
            <a:r>
              <a:rPr lang="en-US" sz="1800" dirty="0"/>
              <a:t>ANS can alter rate</a:t>
            </a:r>
          </a:p>
          <a:p>
            <a:pPr lvl="1"/>
            <a:r>
              <a:rPr lang="en-US" sz="2160" dirty="0"/>
              <a:t>AV node- delays impulse to allow atrium to contract first.</a:t>
            </a:r>
          </a:p>
          <a:p>
            <a:pPr lvl="2"/>
            <a:r>
              <a:rPr lang="en-US" sz="1800" dirty="0"/>
              <a:t>Only connection between atrium and ventricles</a:t>
            </a:r>
          </a:p>
          <a:p>
            <a:pPr lvl="3"/>
            <a:r>
              <a:rPr lang="en-US" sz="1440" dirty="0"/>
              <a:t>No gap junctions</a:t>
            </a:r>
          </a:p>
          <a:p>
            <a:pPr marL="0" indent="0">
              <a:buNone/>
            </a:pP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22973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98puWjGaw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6245" y="0"/>
            <a:ext cx="10645697" cy="5988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7894" y="6238758"/>
            <a:ext cx="601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https://www.youtube.com/watch?v=298puWjGaw8</a:t>
            </a:r>
          </a:p>
        </p:txBody>
      </p:sp>
    </p:spTree>
    <p:extLst>
      <p:ext uri="{BB962C8B-B14F-4D97-AF65-F5344CB8AC3E}">
        <p14:creationId xmlns:p14="http://schemas.microsoft.com/office/powerpoint/2010/main" val="2624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20" dirty="0"/>
              <a:t>Blood-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dirty="0" smtClean="0"/>
              <a:t>Functions: 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Deliver oxygen from lungs to tissues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Transport wastes to elimination sites</a:t>
            </a:r>
          </a:p>
          <a:p>
            <a:pPr marL="1108702" lvl="2" indent="-308610">
              <a:buFont typeface="Arial" panose="020B0604020202020204" pitchFamily="34" charset="0"/>
              <a:buChar char="•"/>
            </a:pPr>
            <a:r>
              <a:rPr lang="en-US" dirty="0" smtClean="0"/>
              <a:t>Kidney- nitrogen waste</a:t>
            </a:r>
          </a:p>
          <a:p>
            <a:pPr marL="1108702" lvl="2" indent="-308610">
              <a:buFont typeface="Arial" panose="020B0604020202020204" pitchFamily="34" charset="0"/>
              <a:buChar char="•"/>
            </a:pPr>
            <a:r>
              <a:rPr lang="en-US" dirty="0" smtClean="0"/>
              <a:t>Lungs- CO2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Hormones to target organs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Maintain body temperature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Maintaining pH – 7.35-7.45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Clotting</a:t>
            </a:r>
            <a:r>
              <a:rPr lang="en-US" dirty="0"/>
              <a:t> </a:t>
            </a:r>
            <a:r>
              <a:rPr lang="en-US" dirty="0" smtClean="0"/>
              <a:t>to prevent blood loss</a:t>
            </a:r>
          </a:p>
          <a:p>
            <a:pPr marL="708656" lvl="1" indent="-308610">
              <a:buFont typeface="Arial" panose="020B0604020202020204" pitchFamily="34" charset="0"/>
              <a:buChar char="•"/>
            </a:pPr>
            <a:r>
              <a:rPr lang="en-US" dirty="0" smtClean="0"/>
              <a:t>Preventing infection VIA WBCs</a:t>
            </a:r>
          </a:p>
        </p:txBody>
      </p:sp>
    </p:spTree>
    <p:extLst>
      <p:ext uri="{BB962C8B-B14F-4D97-AF65-F5344CB8AC3E}">
        <p14:creationId xmlns:p14="http://schemas.microsoft.com/office/powerpoint/2010/main" val="18740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0279"/>
            <a:ext cx="9144000" cy="61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647" y="352917"/>
            <a:ext cx="6589199" cy="1280890"/>
          </a:xfrm>
        </p:spPr>
        <p:txBody>
          <a:bodyPr/>
          <a:lstStyle/>
          <a:p>
            <a:r>
              <a:rPr lang="en-US" dirty="0" smtClean="0"/>
              <a:t>Electrical events of 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39" y="1134012"/>
            <a:ext cx="7624018" cy="57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ZT9vlbL2u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3626" y="1037028"/>
            <a:ext cx="8841105" cy="4973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8305" y="6423424"/>
            <a:ext cx="567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https://www.youtube.com/watch?v=fZT9vlbL2uA</a:t>
            </a:r>
          </a:p>
        </p:txBody>
      </p:sp>
    </p:spTree>
    <p:extLst>
      <p:ext uri="{BB962C8B-B14F-4D97-AF65-F5344CB8AC3E}">
        <p14:creationId xmlns:p14="http://schemas.microsoft.com/office/powerpoint/2010/main" val="25949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1" y="624111"/>
            <a:ext cx="6589199" cy="747490"/>
          </a:xfrm>
        </p:spPr>
        <p:txBody>
          <a:bodyPr/>
          <a:lstStyle/>
          <a:p>
            <a:r>
              <a:rPr lang="en-US" dirty="0" smtClean="0"/>
              <a:t>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206" y="1851660"/>
            <a:ext cx="6591985" cy="4265303"/>
          </a:xfrm>
        </p:spPr>
        <p:txBody>
          <a:bodyPr/>
          <a:lstStyle/>
          <a:p>
            <a:r>
              <a:rPr lang="en-US" dirty="0" smtClean="0"/>
              <a:t>Less than 120/80 is considered  “normal”</a:t>
            </a:r>
          </a:p>
          <a:p>
            <a:r>
              <a:rPr lang="en-US" dirty="0" smtClean="0"/>
              <a:t>Hypotension – 90/60 or below</a:t>
            </a:r>
          </a:p>
          <a:p>
            <a:pPr lvl="1"/>
            <a:r>
              <a:rPr lang="en-US" dirty="0" smtClean="0"/>
              <a:t>Systolic- maximal pressure</a:t>
            </a:r>
          </a:p>
          <a:p>
            <a:pPr lvl="1"/>
            <a:r>
              <a:rPr lang="en-US" dirty="0" smtClean="0"/>
              <a:t>Diastolic- minimal pressure</a:t>
            </a:r>
          </a:p>
          <a:p>
            <a:pPr marL="457196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09098"/>
            <a:ext cx="4826318" cy="2648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667" t="3333" r="25000" b="-3333"/>
          <a:stretch/>
        </p:blipFill>
        <p:spPr>
          <a:xfrm>
            <a:off x="8052454" y="3291840"/>
            <a:ext cx="2686983" cy="37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2" y="0"/>
            <a:ext cx="9168938" cy="68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Hereditary- 2x more likely</a:t>
            </a:r>
          </a:p>
          <a:p>
            <a:pPr marL="0" indent="0">
              <a:buNone/>
            </a:pPr>
            <a:r>
              <a:rPr lang="en-US" dirty="0" smtClean="0"/>
              <a:t>Diet- high salt and cholesterol</a:t>
            </a:r>
          </a:p>
          <a:p>
            <a:pPr marL="0" indent="0">
              <a:buNone/>
            </a:pPr>
            <a:r>
              <a:rPr lang="en-US" dirty="0" smtClean="0"/>
              <a:t>Obesity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Age – older than 40</a:t>
            </a:r>
          </a:p>
          <a:p>
            <a:pPr marL="0" indent="0">
              <a:buNone/>
            </a:pPr>
            <a:r>
              <a:rPr lang="en-US" dirty="0" smtClean="0"/>
              <a:t>Type 2 diabetes</a:t>
            </a:r>
          </a:p>
          <a:p>
            <a:pPr marL="0" indent="0">
              <a:buNone/>
            </a:pPr>
            <a:r>
              <a:rPr lang="en-US" dirty="0" smtClean="0"/>
              <a:t>Stress- increased sympathetic</a:t>
            </a:r>
          </a:p>
          <a:p>
            <a:pPr marL="0" indent="0">
              <a:buNone/>
            </a:pPr>
            <a:r>
              <a:rPr lang="en-US" dirty="0" smtClean="0"/>
              <a:t>Smoking- nicotine is a </a:t>
            </a:r>
            <a:r>
              <a:rPr lang="en-US" u="sng" dirty="0" smtClean="0"/>
              <a:t>strong</a:t>
            </a:r>
            <a:r>
              <a:rPr lang="en-US" dirty="0" smtClean="0"/>
              <a:t> vasoconstrictor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Even with these- 90% are considered </a:t>
            </a:r>
            <a:r>
              <a:rPr lang="en-US" dirty="0" err="1" smtClean="0"/>
              <a:t>idiopathetic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7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785" y="0"/>
            <a:ext cx="6589199" cy="953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 Blood Cells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785" y="211726"/>
            <a:ext cx="6591985" cy="4196723"/>
          </a:xfrm>
        </p:spPr>
        <p:txBody>
          <a:bodyPr>
            <a:noAutofit/>
          </a:bodyPr>
          <a:lstStyle/>
          <a:p>
            <a:r>
              <a:rPr lang="en-US" sz="2000" dirty="0"/>
              <a:t>No nuclei or organelles</a:t>
            </a:r>
          </a:p>
          <a:p>
            <a:pPr lvl="1"/>
            <a:r>
              <a:rPr lang="en-US" sz="1800" dirty="0"/>
              <a:t>Stem cells in bone marrow continuously make them.</a:t>
            </a:r>
          </a:p>
          <a:p>
            <a:pPr lvl="1"/>
            <a:r>
              <a:rPr lang="en-US" sz="1800" dirty="0"/>
              <a:t>Hematopoiesis</a:t>
            </a:r>
          </a:p>
          <a:p>
            <a:r>
              <a:rPr lang="en-US" sz="2000" dirty="0"/>
              <a:t>Flattened discs on microscope </a:t>
            </a:r>
          </a:p>
          <a:p>
            <a:pPr lvl="1"/>
            <a:r>
              <a:rPr lang="en-US" sz="1800" dirty="0"/>
              <a:t>^ surface area for gas exchange</a:t>
            </a:r>
          </a:p>
          <a:p>
            <a:r>
              <a:rPr lang="en-US" sz="2000" dirty="0"/>
              <a:t>97% Hemoglobin- protein for carrying gases</a:t>
            </a:r>
          </a:p>
          <a:p>
            <a:pPr lvl="1"/>
            <a:r>
              <a:rPr lang="en-US" sz="1800" dirty="0"/>
              <a:t>A single RBC has 250 million </a:t>
            </a:r>
            <a:r>
              <a:rPr lang="en-US" sz="1800" dirty="0" err="1"/>
              <a:t>Hb</a:t>
            </a:r>
            <a:endParaRPr lang="en-US" sz="1800" dirty="0"/>
          </a:p>
          <a:p>
            <a:pPr lvl="2"/>
            <a:r>
              <a:rPr lang="en-US" dirty="0"/>
              <a:t>Each cell can pick up 1 billion O2</a:t>
            </a:r>
          </a:p>
          <a:p>
            <a:pPr lvl="1"/>
            <a:r>
              <a:rPr lang="en-US" sz="1800" dirty="0"/>
              <a:t>Do not have mitochondria- so do not require oxygen</a:t>
            </a:r>
          </a:p>
          <a:p>
            <a:pPr lvl="1"/>
            <a:r>
              <a:rPr lang="en-US" sz="1800" dirty="0"/>
              <a:t>Has iron molecule in its center</a:t>
            </a:r>
          </a:p>
          <a:p>
            <a:pPr lvl="2"/>
            <a:r>
              <a:rPr lang="en-US" dirty="0"/>
              <a:t>Binds the oxygen</a:t>
            </a:r>
          </a:p>
          <a:p>
            <a:r>
              <a:rPr lang="en-US" sz="2000" dirty="0"/>
              <a:t>Live for 100-120 days</a:t>
            </a:r>
          </a:p>
          <a:p>
            <a:pPr lvl="1"/>
            <a:r>
              <a:rPr lang="en-US" sz="1800" dirty="0"/>
              <a:t>Spleen “eats” them</a:t>
            </a:r>
          </a:p>
          <a:p>
            <a:pPr lvl="1"/>
            <a:r>
              <a:rPr lang="en-US" sz="1800" dirty="0"/>
              <a:t>Recycle Iron</a:t>
            </a:r>
          </a:p>
          <a:p>
            <a:pPr lvl="1"/>
            <a:r>
              <a:rPr lang="en-US" sz="1800" dirty="0"/>
              <a:t>Macrophages eat </a:t>
            </a:r>
            <a:r>
              <a:rPr lang="en-US" sz="1800" dirty="0" err="1"/>
              <a:t>heme</a:t>
            </a:r>
            <a:r>
              <a:rPr lang="en-US" sz="1800" dirty="0"/>
              <a:t> portion</a:t>
            </a:r>
          </a:p>
          <a:p>
            <a:pPr lvl="2"/>
            <a:r>
              <a:rPr lang="en-US" dirty="0"/>
              <a:t>Bilirubin- secreted into the intestines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70" y="4620578"/>
            <a:ext cx="2983230" cy="22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Erythropoiesis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415" y="1440180"/>
            <a:ext cx="6591985" cy="4471043"/>
          </a:xfrm>
        </p:spPr>
        <p:txBody>
          <a:bodyPr/>
          <a:lstStyle/>
          <a:p>
            <a:r>
              <a:rPr lang="en-US" dirty="0" smtClean="0"/>
              <a:t>Keeping constant RBC numbers helps prevent oxygen deprivation</a:t>
            </a:r>
          </a:p>
          <a:p>
            <a:pPr lvl="1"/>
            <a:r>
              <a:rPr lang="en-US" dirty="0" smtClean="0"/>
              <a:t>Hypoxia</a:t>
            </a:r>
          </a:p>
          <a:p>
            <a:pPr lvl="1"/>
            <a:r>
              <a:rPr lang="en-US" dirty="0" smtClean="0"/>
              <a:t>More than 2 millions RBCS a second are produced!</a:t>
            </a:r>
          </a:p>
          <a:p>
            <a:r>
              <a:rPr lang="en-US" dirty="0" smtClean="0"/>
              <a:t>Erythropoietin-  hormone that controls RBC production</a:t>
            </a:r>
          </a:p>
          <a:p>
            <a:pPr lvl="1"/>
            <a:r>
              <a:rPr lang="en-US" dirty="0" smtClean="0"/>
              <a:t>Produced by the kidneys mostly (liver)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80" y="-8572"/>
            <a:ext cx="9155430" cy="68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683" y="561982"/>
            <a:ext cx="6589199" cy="747490"/>
          </a:xfrm>
        </p:spPr>
        <p:txBody>
          <a:bodyPr/>
          <a:lstStyle/>
          <a:p>
            <a:r>
              <a:rPr lang="en-US" dirty="0" smtClean="0"/>
              <a:t>RBC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0" y="1440180"/>
            <a:ext cx="6591985" cy="4402463"/>
          </a:xfrm>
        </p:spPr>
        <p:txBody>
          <a:bodyPr/>
          <a:lstStyle/>
          <a:p>
            <a:r>
              <a:rPr lang="en-US" dirty="0" smtClean="0"/>
              <a:t>Anemia- decreased oxygen carrying capacity of blood</a:t>
            </a:r>
          </a:p>
          <a:p>
            <a:pPr lvl="1"/>
            <a:r>
              <a:rPr lang="en-US" dirty="0" err="1" smtClean="0"/>
              <a:t>Sx</a:t>
            </a:r>
            <a:r>
              <a:rPr lang="en-US" dirty="0" smtClean="0"/>
              <a:t>: Fatigue, shortness of breath, pale, cold</a:t>
            </a:r>
          </a:p>
          <a:p>
            <a:pPr lvl="1"/>
            <a:r>
              <a:rPr lang="en-US" dirty="0" smtClean="0"/>
              <a:t>Causes:</a:t>
            </a:r>
          </a:p>
          <a:p>
            <a:pPr lvl="2"/>
            <a:r>
              <a:rPr lang="en-US" dirty="0" smtClean="0"/>
              <a:t>Rapid blood loss – treated by replacing blood</a:t>
            </a:r>
          </a:p>
          <a:p>
            <a:pPr lvl="2"/>
            <a:r>
              <a:rPr lang="en-US" dirty="0" smtClean="0"/>
              <a:t>Chronic blood loss- bleeding ulcer or hemorrhoids.</a:t>
            </a:r>
          </a:p>
          <a:p>
            <a:pPr lvl="2"/>
            <a:r>
              <a:rPr lang="en-US" dirty="0" smtClean="0"/>
              <a:t>Iron deficiency- need to supplement iron</a:t>
            </a:r>
          </a:p>
          <a:p>
            <a:pPr lvl="2"/>
            <a:r>
              <a:rPr lang="en-US" dirty="0" smtClean="0"/>
              <a:t>Pernicious- autoimmune in elderly</a:t>
            </a:r>
          </a:p>
          <a:p>
            <a:pPr lvl="3"/>
            <a:r>
              <a:rPr lang="en-US" dirty="0" smtClean="0"/>
              <a:t>Loss of vitamin B12 which helps RBCS form</a:t>
            </a:r>
          </a:p>
          <a:p>
            <a:pPr lvl="3"/>
            <a:r>
              <a:rPr lang="en-US" dirty="0" smtClean="0"/>
              <a:t>Also happens in vegetarians who lack b12 (shot)</a:t>
            </a:r>
          </a:p>
          <a:p>
            <a:pPr lvl="2"/>
            <a:r>
              <a:rPr lang="en-US" dirty="0" smtClean="0"/>
              <a:t>Aplastic- radiation or drugs</a:t>
            </a:r>
          </a:p>
          <a:p>
            <a:r>
              <a:rPr lang="en-US" dirty="0" smtClean="0"/>
              <a:t>Sickle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00740" y="4584700"/>
            <a:ext cx="2973889" cy="21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Blood Cells-Leukocytes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 Cells</a:t>
            </a:r>
          </a:p>
          <a:p>
            <a:r>
              <a:rPr lang="en-US" dirty="0" smtClean="0"/>
              <a:t>Mobile army against viruses, parasites, toxins, tumor, bacteria</a:t>
            </a:r>
          </a:p>
          <a:p>
            <a:r>
              <a:rPr lang="en-US" dirty="0" smtClean="0"/>
              <a:t>Able to leave capillaries</a:t>
            </a:r>
          </a:p>
          <a:p>
            <a:r>
              <a:rPr lang="en-US" dirty="0" smtClean="0"/>
              <a:t>High amounts = leukocytosis</a:t>
            </a:r>
          </a:p>
          <a:p>
            <a:pPr lvl="1"/>
            <a:r>
              <a:rPr lang="en-US" dirty="0" smtClean="0"/>
              <a:t>Indicates body fighting an infection</a:t>
            </a:r>
          </a:p>
          <a:p>
            <a:r>
              <a:rPr lang="en-US" dirty="0" smtClean="0"/>
              <a:t>Low amounts= leukopenia</a:t>
            </a:r>
          </a:p>
          <a:p>
            <a:r>
              <a:rPr lang="en-US" dirty="0" smtClean="0"/>
              <a:t>Chemical signals tell them where to 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1528</Words>
  <Application>Microsoft Office PowerPoint</Application>
  <PresentationFormat>Widescreen</PresentationFormat>
  <Paragraphs>235</Paragraphs>
  <Slides>55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Gothic</vt:lpstr>
      <vt:lpstr>Courier New</vt:lpstr>
      <vt:lpstr>Wingdings 3</vt:lpstr>
      <vt:lpstr>Wisp</vt:lpstr>
      <vt:lpstr>Cardiovascular System</vt:lpstr>
      <vt:lpstr>Blood</vt:lpstr>
      <vt:lpstr>PowerPoint Presentation</vt:lpstr>
      <vt:lpstr>The components of blood</vt:lpstr>
      <vt:lpstr>Blood- Functions</vt:lpstr>
      <vt:lpstr>Red Blood Cells </vt:lpstr>
      <vt:lpstr>Erythropoiesis</vt:lpstr>
      <vt:lpstr>RBC issues</vt:lpstr>
      <vt:lpstr>White Blood Cells-Leukocytes</vt:lpstr>
      <vt:lpstr>PowerPoint Presentation</vt:lpstr>
      <vt:lpstr>Roles of WBCs</vt:lpstr>
      <vt:lpstr>End of Day 1 </vt:lpstr>
      <vt:lpstr>PowerPoint Presentation</vt:lpstr>
      <vt:lpstr>Blood Typing</vt:lpstr>
      <vt:lpstr>Blood Clotting</vt:lpstr>
      <vt:lpstr>PowerPoint Presentation</vt:lpstr>
      <vt:lpstr>PowerPoint Presentation</vt:lpstr>
      <vt:lpstr>PowerPoint Presentation</vt:lpstr>
      <vt:lpstr>Repairing a clot</vt:lpstr>
      <vt:lpstr>Clotting disorders</vt:lpstr>
      <vt:lpstr>Atherosclerosis </vt:lpstr>
      <vt:lpstr>Helpful Drugs for clotting</vt:lpstr>
      <vt:lpstr>The Immune System</vt:lpstr>
      <vt:lpstr>ABO Blood types</vt:lpstr>
      <vt:lpstr>Rh factor – 85% are positive</vt:lpstr>
      <vt:lpstr>PowerPoint Presentation</vt:lpstr>
      <vt:lpstr>End of Day 2</vt:lpstr>
      <vt:lpstr>Heart Blood Flow</vt:lpstr>
      <vt:lpstr>ABO Blood types</vt:lpstr>
      <vt:lpstr>Blood Types  Who is the universal donor?</vt:lpstr>
      <vt:lpstr>PowerPoint Presentation</vt:lpstr>
      <vt:lpstr>Structure of the Heart</vt:lpstr>
      <vt:lpstr>Heart Chambers &amp; Valves</vt:lpstr>
      <vt:lpstr>PowerPoint Presentation</vt:lpstr>
      <vt:lpstr>Valves of the Heart</vt:lpstr>
      <vt:lpstr>PowerPoint Presentation</vt:lpstr>
      <vt:lpstr>PowerPoint Presentation</vt:lpstr>
      <vt:lpstr>PowerPoint Presentation</vt:lpstr>
      <vt:lpstr>PowerPoint Presentation</vt:lpstr>
      <vt:lpstr>End of Day 3</vt:lpstr>
      <vt:lpstr>Heart Blood Flow</vt:lpstr>
      <vt:lpstr>PowerPoint Presentation</vt:lpstr>
      <vt:lpstr>PowerPoint Presentation</vt:lpstr>
      <vt:lpstr>Layers of the Heart</vt:lpstr>
      <vt:lpstr>Blood flow and Valves</vt:lpstr>
      <vt:lpstr>Nerve supply to the heart</vt:lpstr>
      <vt:lpstr>Heart contractions</vt:lpstr>
      <vt:lpstr>Electrical System of the heart </vt:lpstr>
      <vt:lpstr>PowerPoint Presentation</vt:lpstr>
      <vt:lpstr>PowerPoint Presentation</vt:lpstr>
      <vt:lpstr>Electrical events of the heart</vt:lpstr>
      <vt:lpstr>PowerPoint Presentation</vt:lpstr>
      <vt:lpstr>Blood Pressure</vt:lpstr>
      <vt:lpstr>PowerPoint Presentation</vt:lpstr>
      <vt:lpstr>Primary Hypertension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Timothy Wanninger</dc:creator>
  <cp:lastModifiedBy>Timothy Wanninger</cp:lastModifiedBy>
  <cp:revision>13</cp:revision>
  <dcterms:created xsi:type="dcterms:W3CDTF">2017-11-10T13:08:06Z</dcterms:created>
  <dcterms:modified xsi:type="dcterms:W3CDTF">2018-04-11T17:19:52Z</dcterms:modified>
</cp:coreProperties>
</file>