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8" r:id="rId5"/>
    <p:sldId id="289" r:id="rId6"/>
    <p:sldId id="295" r:id="rId7"/>
    <p:sldId id="300" r:id="rId8"/>
    <p:sldId id="298" r:id="rId9"/>
    <p:sldId id="299" r:id="rId10"/>
    <p:sldId id="294" r:id="rId11"/>
    <p:sldId id="296" r:id="rId12"/>
    <p:sldId id="290" r:id="rId13"/>
    <p:sldId id="293" r:id="rId14"/>
    <p:sldId id="265" r:id="rId15"/>
    <p:sldId id="266" r:id="rId16"/>
    <p:sldId id="306" r:id="rId17"/>
    <p:sldId id="301" r:id="rId18"/>
    <p:sldId id="303" r:id="rId19"/>
    <p:sldId id="302" r:id="rId20"/>
    <p:sldId id="305" r:id="rId21"/>
    <p:sldId id="304" r:id="rId22"/>
    <p:sldId id="275" r:id="rId23"/>
    <p:sldId id="259" r:id="rId24"/>
    <p:sldId id="260" r:id="rId25"/>
    <p:sldId id="261" r:id="rId26"/>
    <p:sldId id="262" r:id="rId27"/>
    <p:sldId id="263" r:id="rId28"/>
    <p:sldId id="264" r:id="rId29"/>
    <p:sldId id="267" r:id="rId30"/>
    <p:sldId id="291" r:id="rId31"/>
    <p:sldId id="279" r:id="rId32"/>
    <p:sldId id="272" r:id="rId33"/>
    <p:sldId id="276" r:id="rId34"/>
    <p:sldId id="277" r:id="rId35"/>
    <p:sldId id="280" r:id="rId36"/>
    <p:sldId id="281" r:id="rId37"/>
    <p:sldId id="2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666D5-14D8-4158-B914-F7EE5DF1B7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CE61-C51F-4D62-96EC-0ED2B51C92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1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97711-2DC1-4776-9A0B-154F11D5E9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9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BE25E-C8F1-4587-B46A-98707B3158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2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B757A-465A-4967-843C-20D8142524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74CE3-F022-48D9-8F68-07BBC6BE10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6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22856-D64F-4F5A-B447-F790C73D4E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92D98-365B-45A0-B58F-ED42340011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2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417A-1FF6-4F6A-B2AF-9679DDD893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8673-6ECC-44F5-AA7F-8D4347EC30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EEC4-59C1-4000-BF56-2A97485D04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5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03D9F-1095-4F1D-9FBD-5241B447B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8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CC4E66-87A3-43A9-B411-9164DCF369F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v-CaOt6UQ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Muscular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80" y="1857122"/>
            <a:ext cx="9034220" cy="50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71450"/>
            <a:ext cx="11468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1" y="0"/>
            <a:ext cx="10808677" cy="69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10058400" cy="73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05000" y="304800"/>
            <a:ext cx="83820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Connective Tissue Wrappings of</a:t>
            </a:r>
            <a:b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Skeletal Muscle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05000" y="2133600"/>
            <a:ext cx="3581400" cy="41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Endomysium – around single muscle fiber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Perimysium – around a fascicle (bundle) of fibers</a:t>
            </a:r>
            <a:endParaRPr lang="en-US" altLang="en-US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6224589" y="1219200"/>
            <a:ext cx="42703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029700" y="59436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Figure 6.1</a:t>
            </a:r>
          </a:p>
        </p:txBody>
      </p:sp>
    </p:spTree>
    <p:extLst>
      <p:ext uri="{BB962C8B-B14F-4D97-AF65-F5344CB8AC3E}">
        <p14:creationId xmlns:p14="http://schemas.microsoft.com/office/powerpoint/2010/main" val="13551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3" grpId="0" autoUpdateAnimBg="0"/>
      <p:bldP spid="92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05000" y="304800"/>
            <a:ext cx="83820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Connective Tissue Wrappings of</a:t>
            </a:r>
            <a:b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Skeletal Muscle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05000" y="2209800"/>
            <a:ext cx="3581400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Epimysium – covers the entire skeletal muscle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6224589" y="1219200"/>
            <a:ext cx="42703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029700" y="59436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Figure 6.1</a:t>
            </a:r>
          </a:p>
        </p:txBody>
      </p:sp>
    </p:spTree>
    <p:extLst>
      <p:ext uri="{BB962C8B-B14F-4D97-AF65-F5344CB8AC3E}">
        <p14:creationId xmlns:p14="http://schemas.microsoft.com/office/powerpoint/2010/main" val="15522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29" y="132008"/>
            <a:ext cx="8143741" cy="61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nuclei- fused cells during development</a:t>
            </a:r>
          </a:p>
          <a:p>
            <a:r>
              <a:rPr lang="en-US" dirty="0" smtClean="0"/>
              <a:t>High numbers of mitochondria- ATP for muscle contraction</a:t>
            </a:r>
          </a:p>
          <a:p>
            <a:r>
              <a:rPr lang="en-US" dirty="0" smtClean="0"/>
              <a:t>Sarcoplasm- the cytoplasm (lots of glycogen and myoglobin)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3" y="35169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815" y="0"/>
            <a:ext cx="10363200" cy="1143000"/>
          </a:xfrm>
        </p:spPr>
        <p:txBody>
          <a:bodyPr/>
          <a:lstStyle/>
          <a:p>
            <a:r>
              <a:rPr lang="en-US" dirty="0" smtClean="0"/>
              <a:t>Unique Properties of muscle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4" y="1957754"/>
            <a:ext cx="4689231" cy="4419600"/>
          </a:xfrm>
        </p:spPr>
        <p:txBody>
          <a:bodyPr/>
          <a:lstStyle/>
          <a:p>
            <a:r>
              <a:rPr lang="en-US" dirty="0" smtClean="0"/>
              <a:t>Sarcolemma- Plasma Membrane</a:t>
            </a:r>
          </a:p>
          <a:p>
            <a:pPr lvl="1"/>
            <a:r>
              <a:rPr lang="en-US" dirty="0" smtClean="0"/>
              <a:t>Unique because it can transfer electrical charge (action potential) from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56389"/>
            <a:ext cx="5715000" cy="392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Properties of muscle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(T) tubules- The sarcolemma folds deep into the muscle cell.</a:t>
            </a:r>
          </a:p>
          <a:p>
            <a:pPr lvl="1"/>
            <a:r>
              <a:rPr lang="en-US" dirty="0" smtClean="0"/>
              <a:t>Important because they allow the </a:t>
            </a:r>
          </a:p>
          <a:p>
            <a:pPr marL="457200" lvl="1" indent="0">
              <a:buNone/>
            </a:pPr>
            <a:r>
              <a:rPr lang="en-US" dirty="0" smtClean="0"/>
              <a:t>nerve signal to reach all of the </a:t>
            </a:r>
          </a:p>
          <a:p>
            <a:pPr marL="457200" lvl="1" indent="0">
              <a:buNone/>
            </a:pPr>
            <a:r>
              <a:rPr lang="en-US" dirty="0" smtClean="0"/>
              <a:t>sarcomeres.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05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Function of Muscles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5000" y="2092325"/>
            <a:ext cx="830580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Produce movement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Maintain posture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Stabilize joints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Generate heat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Dilate and constrict eyes/passages</a:t>
            </a:r>
            <a:endParaRPr lang="en-US" altLang="en-US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  <p:bldP spid="1127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properties of muscle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Sarcoplasmic reticulum</a:t>
            </a:r>
          </a:p>
          <a:p>
            <a:pPr lvl="1"/>
            <a:r>
              <a:rPr lang="en-US" dirty="0" smtClean="0"/>
              <a:t>Stores calcium in the muscle cell</a:t>
            </a:r>
          </a:p>
          <a:p>
            <a:pPr lvl="1"/>
            <a:r>
              <a:rPr lang="en-US" dirty="0" smtClean="0"/>
              <a:t>Modified Smooth ER</a:t>
            </a:r>
          </a:p>
          <a:p>
            <a:pPr lvl="1"/>
            <a:r>
              <a:rPr lang="en-US" dirty="0" smtClean="0"/>
              <a:t>“Sweater” around the myofibrils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0" y="0"/>
            <a:ext cx="10398735" cy="64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885" y="-46495"/>
            <a:ext cx="7772400" cy="1143000"/>
          </a:xfrm>
        </p:spPr>
        <p:txBody>
          <a:bodyPr/>
          <a:lstStyle/>
          <a:p>
            <a:r>
              <a:rPr lang="en-US" dirty="0" smtClean="0"/>
              <a:t>3 types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17" y="1096505"/>
            <a:ext cx="8948737" cy="51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Muscular System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44457" y="1295400"/>
            <a:ext cx="8245475" cy="51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Muscles are responsible for all types of body movement – they contract or shorten and are the machine of the body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Three basic muscle types are found in the body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Skeletal muscle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Cardiac muscle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Smooth muscle</a:t>
            </a:r>
          </a:p>
        </p:txBody>
      </p:sp>
    </p:spTree>
    <p:extLst>
      <p:ext uri="{BB962C8B-B14F-4D97-AF65-F5344CB8AC3E}">
        <p14:creationId xmlns:p14="http://schemas.microsoft.com/office/powerpoint/2010/main" val="7575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 advAuto="0"/>
      <p:bldP spid="307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Smooth Muscle Characteristics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52600" y="1018199"/>
            <a:ext cx="39624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Has no striations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Spindle-shaped cells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Single nucleus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Involuntary – no conscious control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Found mainly in the walls of hollow organs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Slow, sustained and tireless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0" b="3947"/>
          <a:stretch>
            <a:fillRect/>
          </a:stretch>
        </p:blipFill>
        <p:spPr bwMode="auto">
          <a:xfrm>
            <a:off x="6318250" y="1600200"/>
            <a:ext cx="40449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24600" y="60960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Figure 6.2a</a:t>
            </a:r>
          </a:p>
        </p:txBody>
      </p:sp>
    </p:spTree>
    <p:extLst>
      <p:ext uri="{BB962C8B-B14F-4D97-AF65-F5344CB8AC3E}">
        <p14:creationId xmlns:p14="http://schemas.microsoft.com/office/powerpoint/2010/main" val="6404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 advAuto="0"/>
      <p:bldP spid="8199" grpId="0" autoUpdateAnimBg="0"/>
      <p:bldP spid="820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342900"/>
            <a:ext cx="96012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Cardiac Muscle Characteristics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05000" y="1066800"/>
            <a:ext cx="39624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Has striations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Usually has a single nucleus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Joined to another muscle cell at an intercalated disc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Involuntary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Found only in the heart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Steady pace!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3" t="9937" r="-2036" b="3946"/>
          <a:stretch>
            <a:fillRect/>
          </a:stretch>
        </p:blipFill>
        <p:spPr bwMode="auto">
          <a:xfrm>
            <a:off x="6553200" y="1524000"/>
            <a:ext cx="3733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629400" y="57150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Figure 6.2b</a:t>
            </a:r>
          </a:p>
        </p:txBody>
      </p:sp>
    </p:spTree>
    <p:extLst>
      <p:ext uri="{BB962C8B-B14F-4D97-AF65-F5344CB8AC3E}">
        <p14:creationId xmlns:p14="http://schemas.microsoft.com/office/powerpoint/2010/main" val="4002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 advAuto="0"/>
      <p:bldP spid="10247" grpId="0" autoUpdateAnimBg="0"/>
      <p:bldP spid="1024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747713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Skeletal Muscle Characteristics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5001" y="1766888"/>
            <a:ext cx="8245475" cy="443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Most are attached by tendons to bones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Cells are multinucleated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Striated – have visible banding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Voluntary – subject to conscious control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000000"/>
                </a:solidFill>
                <a:latin typeface="Arial" panose="020B0604020202020204" pitchFamily="34" charset="0"/>
              </a:rPr>
              <a:t>Cells are surrounded and bundled by connective tissue = great force, but tires easily</a:t>
            </a:r>
            <a:endParaRPr lang="en-US" altLang="en-US" sz="3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 advAuto="0"/>
      <p:bldP spid="512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572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Properties of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1.Excitable –capable of responding to nerve stimulation</a:t>
            </a:r>
          </a:p>
          <a:p>
            <a:r>
              <a:rPr lang="en-US" dirty="0" smtClean="0"/>
              <a:t>2. Elasticity- Can return to original length</a:t>
            </a:r>
          </a:p>
          <a:p>
            <a:r>
              <a:rPr lang="en-US" dirty="0" smtClean="0"/>
              <a:t>3.Contractable - shorten</a:t>
            </a:r>
          </a:p>
          <a:p>
            <a:r>
              <a:rPr lang="en-US" dirty="0" smtClean="0"/>
              <a:t>4. Adaptable- hypertrophy / </a:t>
            </a:r>
            <a:r>
              <a:rPr lang="en-US" dirty="0" smtClean="0"/>
              <a:t>atrophy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69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609600"/>
            <a:ext cx="9486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Turn to your neighbor and describe the levels of organization of a skeletal muscle fiber</a:t>
            </a:r>
          </a:p>
          <a:p>
            <a:endParaRPr lang="en-US" sz="4800" b="1" dirty="0"/>
          </a:p>
          <a:p>
            <a:r>
              <a:rPr lang="en-US" sz="4800" b="1" dirty="0" smtClean="0"/>
              <a:t>Objective: Analyze and interpret the events of the sliding filament theory of muscle contraction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911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Sarcomere “myofilaments”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Actin- “thin filament”</a:t>
            </a:r>
          </a:p>
          <a:p>
            <a:pPr lvl="1"/>
            <a:r>
              <a:rPr lang="en-US" dirty="0" smtClean="0"/>
              <a:t>Has binding sites for myosin heads</a:t>
            </a:r>
          </a:p>
          <a:p>
            <a:pPr lvl="2"/>
            <a:r>
              <a:rPr lang="en-US" dirty="0" smtClean="0"/>
              <a:t>These sites are </a:t>
            </a:r>
            <a:r>
              <a:rPr lang="en-US" b="1" dirty="0" smtClean="0"/>
              <a:t>blocked </a:t>
            </a:r>
            <a:r>
              <a:rPr lang="en-US" dirty="0" smtClean="0"/>
              <a:t> by </a:t>
            </a:r>
            <a:r>
              <a:rPr lang="en-US" dirty="0" err="1" smtClean="0"/>
              <a:t>tropomysosin</a:t>
            </a:r>
            <a:endParaRPr lang="en-US" dirty="0" smtClean="0"/>
          </a:p>
          <a:p>
            <a:pPr lvl="2"/>
            <a:r>
              <a:rPr lang="en-US" dirty="0" smtClean="0"/>
              <a:t>Calcium binding to </a:t>
            </a:r>
            <a:r>
              <a:rPr lang="en-US" b="1" u="sng" dirty="0" smtClean="0"/>
              <a:t>Troponin</a:t>
            </a:r>
            <a:r>
              <a:rPr lang="en-US" dirty="0" smtClean="0"/>
              <a:t> unblocks the binding sites and allows the myosin heads to bind.</a:t>
            </a:r>
            <a:endParaRPr lang="en-US" dirty="0"/>
          </a:p>
          <a:p>
            <a:r>
              <a:rPr lang="en-US" dirty="0" smtClean="0"/>
              <a:t>Myosin – “Thick filament”</a:t>
            </a:r>
          </a:p>
          <a:p>
            <a:pPr lvl="1">
              <a:buFontTx/>
              <a:buChar char="-"/>
            </a:pPr>
            <a:r>
              <a:rPr lang="en-US" dirty="0" smtClean="0"/>
              <a:t>Has two round “heads”</a:t>
            </a:r>
          </a:p>
          <a:p>
            <a:pPr lvl="1">
              <a:buFontTx/>
              <a:buChar char="-"/>
            </a:pPr>
            <a:r>
              <a:rPr lang="en-US" dirty="0" smtClean="0"/>
              <a:t>ATPase on the heads to break down ATP for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Neuron stimulates muscle fiber</a:t>
            </a:r>
          </a:p>
          <a:p>
            <a:pPr lvl="1"/>
            <a:r>
              <a:rPr lang="en-US" dirty="0" smtClean="0"/>
              <a:t>Occurs at the </a:t>
            </a:r>
            <a:r>
              <a:rPr lang="en-US" u="sng" dirty="0" smtClean="0"/>
              <a:t>Neuromuscular junction</a:t>
            </a:r>
          </a:p>
          <a:p>
            <a:pPr lvl="2"/>
            <a:r>
              <a:rPr lang="en-US" dirty="0" smtClean="0"/>
              <a:t>Nerves are called motor (somatic) neurons</a:t>
            </a:r>
          </a:p>
          <a:p>
            <a:pPr lvl="3"/>
            <a:r>
              <a:rPr lang="en-US" dirty="0" smtClean="0"/>
              <a:t>Enter in the belly of muscle and branch out</a:t>
            </a:r>
          </a:p>
          <a:p>
            <a:pPr lvl="3"/>
            <a:r>
              <a:rPr lang="en-US" dirty="0" smtClean="0"/>
              <a:t>Each muscle cell has one NMJ</a:t>
            </a:r>
          </a:p>
          <a:p>
            <a:pPr lvl="3"/>
            <a:r>
              <a:rPr lang="en-US" dirty="0" smtClean="0"/>
              <a:t>Space (50nm) between the nerve fiber and muscle cell</a:t>
            </a:r>
          </a:p>
          <a:p>
            <a:pPr lvl="4"/>
            <a:r>
              <a:rPr lang="en-US" dirty="0" smtClean="0"/>
              <a:t>Synaptic Cleft</a:t>
            </a:r>
          </a:p>
          <a:p>
            <a:pPr lvl="1"/>
            <a:r>
              <a:rPr lang="en-US" dirty="0" err="1" smtClean="0"/>
              <a:t>ACh</a:t>
            </a:r>
            <a:r>
              <a:rPr lang="en-US" dirty="0" smtClean="0"/>
              <a:t> – Acetylcholine – a neurotransmitter located at the ends of the motor neurons.</a:t>
            </a:r>
          </a:p>
          <a:p>
            <a:pPr lvl="2"/>
            <a:r>
              <a:rPr lang="en-US" dirty="0" smtClean="0"/>
              <a:t>Stored in synaptic vesicles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6160" y="2663417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leading to an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1. Action potential sent from brain to muscle cell.</a:t>
            </a:r>
          </a:p>
          <a:p>
            <a:pPr algn="ctr"/>
            <a:r>
              <a:rPr lang="en-US" sz="2400" dirty="0"/>
              <a:t>2. Voltage ga</a:t>
            </a:r>
            <a:r>
              <a:rPr lang="en-US" sz="2400" b="1" dirty="0"/>
              <a:t>t</a:t>
            </a:r>
            <a:r>
              <a:rPr lang="en-US" sz="2400" dirty="0"/>
              <a:t>ed Ca++ channels open in nerve at the NMJ- Calcium flows in</a:t>
            </a:r>
          </a:p>
          <a:p>
            <a:r>
              <a:rPr lang="en-US" sz="2400" dirty="0"/>
              <a:t>3. Ca+ influx causes Ach to be </a:t>
            </a:r>
            <a:r>
              <a:rPr lang="en-US" sz="2400" dirty="0" err="1"/>
              <a:t>resynaptic</a:t>
            </a:r>
            <a:r>
              <a:rPr lang="en-US" sz="2400" dirty="0"/>
              <a:t> cleft and binds to sarcolemma receptors.</a:t>
            </a:r>
          </a:p>
          <a:p>
            <a:r>
              <a:rPr lang="en-US" sz="2400" dirty="0"/>
              <a:t>5. Binding opens Na+ and K+ channels, more Na+ flows in than K+ out = depolarization</a:t>
            </a:r>
          </a:p>
          <a:p>
            <a:r>
              <a:rPr lang="en-US" sz="2400" dirty="0" smtClean="0"/>
              <a:t>leased </a:t>
            </a:r>
            <a:r>
              <a:rPr lang="en-US" sz="2400" dirty="0"/>
              <a:t>by exocytosis</a:t>
            </a:r>
          </a:p>
          <a:p>
            <a:r>
              <a:rPr lang="en-US" sz="2400" dirty="0"/>
              <a:t>4.Ach moves across </a:t>
            </a:r>
            <a:r>
              <a:rPr lang="en-US" sz="2400" dirty="0" smtClean="0"/>
              <a:t>6</a:t>
            </a:r>
            <a:r>
              <a:rPr lang="en-US" sz="2400" dirty="0"/>
              <a:t>. AP travels down T tubules to SR which triggers release of Calcium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69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67" y="27123"/>
            <a:ext cx="7267575" cy="67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https://www.youtube.com/watch?v=Ktv-CaOt6UQ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5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Myasthenia gravis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922" y="3779461"/>
            <a:ext cx="5452378" cy="3071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2098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Not enough Ach receptors, probably autoimmune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cross joint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only contract to get </a:t>
            </a:r>
            <a:r>
              <a:rPr lang="en-US" dirty="0" smtClean="0"/>
              <a:t>shorter</a:t>
            </a:r>
          </a:p>
          <a:p>
            <a:r>
              <a:rPr lang="en-US" dirty="0" smtClean="0"/>
              <a:t>Antagonistic muscle sets</a:t>
            </a:r>
            <a:endParaRPr lang="en-US" dirty="0" smtClean="0"/>
          </a:p>
          <a:p>
            <a:r>
              <a:rPr lang="en-US" dirty="0" smtClean="0"/>
              <a:t>Origin and insertion </a:t>
            </a:r>
            <a:r>
              <a:rPr lang="en-US" dirty="0"/>
              <a:t>(</a:t>
            </a:r>
            <a:r>
              <a:rPr lang="en-US" dirty="0" smtClean="0"/>
              <a:t>picture)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" y="198792"/>
            <a:ext cx="11939587" cy="62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5896708" cy="589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708" y="201436"/>
            <a:ext cx="6217627" cy="66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63" y="420502"/>
            <a:ext cx="8337673" cy="62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and Nerve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42493"/>
            <a:ext cx="10363200" cy="4114800"/>
          </a:xfrm>
        </p:spPr>
        <p:txBody>
          <a:bodyPr/>
          <a:lstStyle/>
          <a:p>
            <a:r>
              <a:rPr lang="en-US" dirty="0" smtClean="0"/>
              <a:t>One major nerve and artery goes into belly of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4" y="19812"/>
            <a:ext cx="10363200" cy="1143000"/>
          </a:xfrm>
        </p:spPr>
        <p:txBody>
          <a:bodyPr/>
          <a:lstStyle/>
          <a:p>
            <a:r>
              <a:rPr lang="en-US" dirty="0" smtClean="0"/>
              <a:t>Myosin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62812"/>
            <a:ext cx="10073054" cy="52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13382</TotalTime>
  <Words>633</Words>
  <Application>Microsoft Office PowerPoint</Application>
  <PresentationFormat>Widescreen</PresentationFormat>
  <Paragraphs>107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Symbol</vt:lpstr>
      <vt:lpstr>Times</vt:lpstr>
      <vt:lpstr>Times New Roman</vt:lpstr>
      <vt:lpstr>Default Design</vt:lpstr>
      <vt:lpstr>The Muscular System</vt:lpstr>
      <vt:lpstr>PowerPoint Presentation</vt:lpstr>
      <vt:lpstr>5 Properties of muscle tissue</vt:lpstr>
      <vt:lpstr>Muscle Rules</vt:lpstr>
      <vt:lpstr>PowerPoint Presentation</vt:lpstr>
      <vt:lpstr>PowerPoint Presentation</vt:lpstr>
      <vt:lpstr>PowerPoint Presentation</vt:lpstr>
      <vt:lpstr>Blood and Nerve supply</vt:lpstr>
      <vt:lpstr>Myosin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Unique features of skeletal muscle</vt:lpstr>
      <vt:lpstr>Unique Properties of muscle cells</vt:lpstr>
      <vt:lpstr>Unique Properties of muscle cells</vt:lpstr>
      <vt:lpstr>Unique properties of muscle cells</vt:lpstr>
      <vt:lpstr>PowerPoint Presentation</vt:lpstr>
      <vt:lpstr>3 types of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Sarcomere “myofilaments”</vt:lpstr>
      <vt:lpstr>Sliding Filament Theory</vt:lpstr>
      <vt:lpstr>PowerPoint Presentation</vt:lpstr>
      <vt:lpstr>Events leading to an Action Potential</vt:lpstr>
      <vt:lpstr>PowerPoint Presentation</vt:lpstr>
      <vt:lpstr>Sliding Filament</vt:lpstr>
      <vt:lpstr>Myasthenia gravis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Muscular System</dc:title>
  <dc:creator>Timothy Wanninger</dc:creator>
  <cp:lastModifiedBy>Timothy Wanninger</cp:lastModifiedBy>
  <cp:revision>23</cp:revision>
  <dcterms:created xsi:type="dcterms:W3CDTF">2017-03-08T22:39:23Z</dcterms:created>
  <dcterms:modified xsi:type="dcterms:W3CDTF">2018-02-28T17:05:15Z</dcterms:modified>
</cp:coreProperties>
</file>