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9" r:id="rId3"/>
    <p:sldId id="261" r:id="rId4"/>
    <p:sldId id="264" r:id="rId5"/>
    <p:sldId id="263" r:id="rId6"/>
    <p:sldId id="266" r:id="rId7"/>
    <p:sldId id="279" r:id="rId8"/>
    <p:sldId id="300" r:id="rId9"/>
    <p:sldId id="265" r:id="rId10"/>
    <p:sldId id="281" r:id="rId11"/>
    <p:sldId id="267" r:id="rId12"/>
    <p:sldId id="268" r:id="rId13"/>
    <p:sldId id="269" r:id="rId14"/>
    <p:sldId id="270" r:id="rId15"/>
    <p:sldId id="271" r:id="rId16"/>
    <p:sldId id="272" r:id="rId17"/>
    <p:sldId id="299" r:id="rId18"/>
    <p:sldId id="280" r:id="rId19"/>
    <p:sldId id="294" r:id="rId20"/>
    <p:sldId id="297" r:id="rId21"/>
    <p:sldId id="295" r:id="rId22"/>
    <p:sldId id="296" r:id="rId23"/>
    <p:sldId id="298" r:id="rId24"/>
    <p:sldId id="284" r:id="rId25"/>
    <p:sldId id="292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C5F5-81B9-463D-AB2D-9806152A5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269-CE8E-4C6C-93DD-05B3D28A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8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C5F5-81B9-463D-AB2D-9806152A5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269-CE8E-4C6C-93DD-05B3D28A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C5F5-81B9-463D-AB2D-9806152A5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269-CE8E-4C6C-93DD-05B3D28A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C5F5-81B9-463D-AB2D-9806152A5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269-CE8E-4C6C-93DD-05B3D28A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1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C5F5-81B9-463D-AB2D-9806152A5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269-CE8E-4C6C-93DD-05B3D28A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5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C5F5-81B9-463D-AB2D-9806152A5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269-CE8E-4C6C-93DD-05B3D28A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8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C5F5-81B9-463D-AB2D-9806152A5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269-CE8E-4C6C-93DD-05B3D28A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C5F5-81B9-463D-AB2D-9806152A5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269-CE8E-4C6C-93DD-05B3D28A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C5F5-81B9-463D-AB2D-9806152A5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269-CE8E-4C6C-93DD-05B3D28A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7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C5F5-81B9-463D-AB2D-9806152A5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269-CE8E-4C6C-93DD-05B3D28A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2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C5F5-81B9-463D-AB2D-9806152A5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3269-CE8E-4C6C-93DD-05B3D28A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C5F5-81B9-463D-AB2D-9806152A5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03269-CE8E-4C6C-93DD-05B3D28A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3JkAe838Z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882"/>
            <a:ext cx="10515600" cy="1325563"/>
          </a:xfrm>
        </p:spPr>
        <p:txBody>
          <a:bodyPr/>
          <a:lstStyle/>
          <a:p>
            <a:r>
              <a:rPr lang="en-US" dirty="0" smtClean="0"/>
              <a:t>The Sliding Filament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Students will be able to analyze and describe the major events that occur during skeletal muscle contraction (sliding filament theory)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Turn to your partner and discuss the relationship between these words:</a:t>
            </a:r>
          </a:p>
          <a:p>
            <a:pPr lvl="1"/>
            <a:r>
              <a:rPr lang="en-US" dirty="0" smtClean="0"/>
              <a:t>CALCIUM / TROPOMYOSIN / TROPONIN / CROSSBRIDGE/ POWERSTROKE/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905000" y="304801"/>
            <a:ext cx="83820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Muscle Tone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220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6.29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28801" y="6461126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905000" y="1859841"/>
            <a:ext cx="8245475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 smtClean="0">
                <a:latin typeface="Arial" panose="020B0604020202020204" pitchFamily="34" charset="0"/>
              </a:rPr>
              <a:t>A small </a:t>
            </a:r>
            <a:r>
              <a:rPr lang="en-US" altLang="en-US" sz="3400" dirty="0" smtClean="0">
                <a:latin typeface="Arial" panose="020B0604020202020204" pitchFamily="34" charset="0"/>
              </a:rPr>
              <a:t>percentage of </a:t>
            </a:r>
            <a:r>
              <a:rPr lang="en-US" altLang="en-US" sz="3400" dirty="0" err="1" smtClean="0">
                <a:latin typeface="Arial" panose="020B0604020202020204" pitchFamily="34" charset="0"/>
              </a:rPr>
              <a:t>myofibers</a:t>
            </a:r>
            <a:r>
              <a:rPr lang="en-US" altLang="en-US" sz="3400" dirty="0" smtClean="0">
                <a:latin typeface="Arial" panose="020B0604020202020204" pitchFamily="34" charset="0"/>
              </a:rPr>
              <a:t> are </a:t>
            </a:r>
            <a:r>
              <a:rPr lang="en-US" altLang="en-US" sz="3400" dirty="0">
                <a:latin typeface="Arial" panose="020B0604020202020204" pitchFamily="34" charset="0"/>
              </a:rPr>
              <a:t>contracted even in a relaxed muscle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Different fibers contract at different times to provide muscle tone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 smtClean="0">
                <a:latin typeface="Arial" panose="020B0604020202020204" pitchFamily="34" charset="0"/>
              </a:rPr>
              <a:t>Involuntary </a:t>
            </a:r>
            <a:r>
              <a:rPr lang="en-US" altLang="en-US" sz="3400" dirty="0">
                <a:latin typeface="Arial" panose="020B0604020202020204" pitchFamily="34" charset="0"/>
              </a:rPr>
              <a:t>control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 advAuto="0"/>
      <p:bldP spid="378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0"/>
            <a:ext cx="1981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motor neuron and all of the fibers it </a:t>
            </a:r>
            <a:r>
              <a:rPr lang="en-US" dirty="0" smtClean="0"/>
              <a:t>innervates (su</a:t>
            </a:r>
            <a:r>
              <a:rPr lang="en-US" dirty="0" smtClean="0"/>
              <a:t>pplies)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724466"/>
            <a:ext cx="6381432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as large as several hundred fibers</a:t>
            </a:r>
          </a:p>
          <a:p>
            <a:pPr lvl="1"/>
            <a:r>
              <a:rPr lang="en-US" dirty="0" smtClean="0"/>
              <a:t>Postural </a:t>
            </a:r>
            <a:r>
              <a:rPr lang="en-US" dirty="0" smtClean="0"/>
              <a:t>muscles</a:t>
            </a:r>
          </a:p>
          <a:p>
            <a:pPr lvl="2"/>
            <a:r>
              <a:rPr lang="en-US" dirty="0" smtClean="0"/>
              <a:t>-Increased strength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Can be as small as 4 fibers</a:t>
            </a:r>
          </a:p>
          <a:p>
            <a:pPr lvl="1"/>
            <a:r>
              <a:rPr lang="en-US" dirty="0" smtClean="0"/>
              <a:t>Eyes, </a:t>
            </a:r>
            <a:r>
              <a:rPr lang="en-US" dirty="0" smtClean="0"/>
              <a:t>fingers</a:t>
            </a:r>
          </a:p>
          <a:p>
            <a:pPr lvl="2"/>
            <a:r>
              <a:rPr lang="en-US" dirty="0" smtClean="0"/>
              <a:t>-Increased precision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increase the muscle response?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1. Increase the frequency of the stimulus</a:t>
            </a:r>
          </a:p>
          <a:p>
            <a:pPr lvl="1"/>
            <a:r>
              <a:rPr lang="en-US" dirty="0" smtClean="0"/>
              <a:t>Temporal summation – each stimulus gets progressively stronger.</a:t>
            </a:r>
          </a:p>
          <a:p>
            <a:pPr lvl="1"/>
            <a:r>
              <a:rPr lang="en-US" dirty="0" smtClean="0"/>
              <a:t>Even more Calcium released- stronger contraction.</a:t>
            </a:r>
            <a:endParaRPr lang="en-US" dirty="0"/>
          </a:p>
          <a:p>
            <a:pPr lvl="1"/>
            <a:r>
              <a:rPr lang="en-US" dirty="0" smtClean="0"/>
              <a:t>Once it hits the maximal, increasing the strength will not produce any increase in strength.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814"/>
            <a:ext cx="9296400" cy="697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905000" y="304801"/>
            <a:ext cx="83820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Energy for Muscle Contraction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041526" y="1295401"/>
            <a:ext cx="8245475" cy="3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Muscles can contract continuously until they run out of energy.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ATP used for: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 smtClean="0">
                <a:latin typeface="Arial" panose="020B0604020202020204" pitchFamily="34" charset="0"/>
              </a:rPr>
              <a:t>Pumping </a:t>
            </a:r>
            <a:r>
              <a:rPr lang="en-US" altLang="en-US" sz="3000" dirty="0">
                <a:latin typeface="Arial" panose="020B0604020202020204" pitchFamily="34" charset="0"/>
              </a:rPr>
              <a:t>Ca+ back into SR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Myosin detachment</a:t>
            </a:r>
          </a:p>
          <a:p>
            <a:pPr marL="0" indent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altLang="en-US" sz="3000" dirty="0">
                <a:latin typeface="Arial" panose="020B0604020202020204" pitchFamily="34" charset="0"/>
              </a:rPr>
              <a:t>	</a:t>
            </a:r>
            <a:r>
              <a:rPr lang="en-US" altLang="en-US" sz="3000" dirty="0" smtClean="0">
                <a:latin typeface="Arial" panose="020B0604020202020204" pitchFamily="34" charset="0"/>
              </a:rPr>
              <a:t>ATP </a:t>
            </a:r>
            <a:r>
              <a:rPr lang="en-US" altLang="en-US" sz="3000" dirty="0">
                <a:latin typeface="Arial" panose="020B0604020202020204" pitchFamily="34" charset="0"/>
              </a:rPr>
              <a:t>is the </a:t>
            </a:r>
            <a:r>
              <a:rPr lang="en-US" altLang="en-US" sz="3000" u="sng" dirty="0">
                <a:latin typeface="Arial" panose="020B0604020202020204" pitchFamily="34" charset="0"/>
              </a:rPr>
              <a:t>only</a:t>
            </a:r>
            <a:r>
              <a:rPr lang="en-US" altLang="en-US" sz="3000" dirty="0">
                <a:latin typeface="Arial" panose="020B0604020202020204" pitchFamily="34" charset="0"/>
              </a:rPr>
              <a:t> molecule that can do this</a:t>
            </a:r>
          </a:p>
        </p:txBody>
      </p:sp>
    </p:spTree>
    <p:extLst>
      <p:ext uri="{BB962C8B-B14F-4D97-AF65-F5344CB8AC3E}">
        <p14:creationId xmlns:p14="http://schemas.microsoft.com/office/powerpoint/2010/main" val="6395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 advAuto="0"/>
      <p:bldP spid="3072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905000" y="304801"/>
            <a:ext cx="83820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Energy for Muscle Contraction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041526" y="1295400"/>
            <a:ext cx="8245475" cy="209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lvl="1" indent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altLang="en-US" sz="3000" dirty="0">
                <a:latin typeface="Arial" panose="020B0604020202020204" pitchFamily="34" charset="0"/>
              </a:rPr>
              <a:t>Only 4-6 seconds worth of ATP is stored by muscles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After this initial time, other pathways must be utilized to produce ATP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 advAuto="0"/>
      <p:bldP spid="307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-1014211"/>
            <a:ext cx="11955887" cy="896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905000" y="304801"/>
            <a:ext cx="83820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Types of Muscle Contractions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9220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6.28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828801" y="6461126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905001" y="1752600"/>
            <a:ext cx="8245475" cy="399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Isotonic contractions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Myofilaments are able to slide past each other during contractions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The muscle shortens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Isometric contractions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Tension in the muscles increases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The muscle is unable to shorten</a:t>
            </a:r>
          </a:p>
        </p:txBody>
      </p:sp>
    </p:spTree>
    <p:extLst>
      <p:ext uri="{BB962C8B-B14F-4D97-AF65-F5344CB8AC3E}">
        <p14:creationId xmlns:p14="http://schemas.microsoft.com/office/powerpoint/2010/main" val="31619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 advAuto="0"/>
      <p:bldP spid="3687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4" y="487793"/>
            <a:ext cx="9605560" cy="574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up to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1. Action potential </a:t>
            </a:r>
            <a:r>
              <a:rPr lang="en-US" sz="3600" dirty="0" smtClean="0"/>
              <a:t>travels </a:t>
            </a:r>
            <a:r>
              <a:rPr lang="en-US" sz="3600" dirty="0" smtClean="0"/>
              <a:t>along the sarcolemma and down the T-Tubules</a:t>
            </a:r>
          </a:p>
          <a:p>
            <a:r>
              <a:rPr lang="en-US" sz="3600" dirty="0" smtClean="0"/>
              <a:t>2. AP causes Sarcoplasmic Reticulum to release Ca+- Calcium flows into cytoplasm</a:t>
            </a:r>
          </a:p>
          <a:p>
            <a:r>
              <a:rPr lang="en-US" sz="3600" dirty="0" smtClean="0"/>
              <a:t>3. Calcium binds to troponin- causes it to change shape and moves tropomyosin</a:t>
            </a:r>
          </a:p>
          <a:p>
            <a:r>
              <a:rPr lang="en-US" sz="3600" dirty="0" smtClean="0"/>
              <a:t>4. This exposes the binding sites on actin for myosin</a:t>
            </a:r>
          </a:p>
          <a:p>
            <a:r>
              <a:rPr lang="en-US" sz="3600" dirty="0" smtClean="0"/>
              <a:t>4. myosin binds to actin (</a:t>
            </a:r>
            <a:r>
              <a:rPr lang="en-US" sz="3600" dirty="0" err="1" smtClean="0"/>
              <a:t>crossbridge</a:t>
            </a:r>
            <a:r>
              <a:rPr lang="en-US" sz="3600" dirty="0" smtClean="0"/>
              <a:t>)- &gt; Begins the Sliding Filament Theory</a:t>
            </a:r>
            <a:endParaRPr lang="en-US" sz="3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4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169"/>
            <a:ext cx="12375399" cy="47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77" y="0"/>
            <a:ext cx="8683101" cy="65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4" y="0"/>
            <a:ext cx="6400800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430" y="2813538"/>
            <a:ext cx="7675719" cy="43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938" y="2551967"/>
            <a:ext cx="6940062" cy="4527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5140"/>
            <a:ext cx="6952998" cy="45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Fiber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Depends on speed of contraction and how long they take to fatigue.</a:t>
            </a:r>
          </a:p>
          <a:p>
            <a:pPr lvl="1"/>
            <a:r>
              <a:rPr lang="en-US" dirty="0" smtClean="0"/>
              <a:t>Slow or Fast</a:t>
            </a:r>
          </a:p>
          <a:p>
            <a:pPr lvl="1"/>
            <a:r>
              <a:rPr lang="en-US" dirty="0" smtClean="0"/>
              <a:t>Oxidative (rely on aerobic) </a:t>
            </a:r>
          </a:p>
          <a:p>
            <a:pPr lvl="1"/>
            <a:r>
              <a:rPr lang="en-US" dirty="0" smtClean="0"/>
              <a:t>Glycolytic (rely on anaerobic)</a:t>
            </a:r>
          </a:p>
          <a:p>
            <a:pPr lvl="1"/>
            <a:endParaRPr lang="en-US" dirty="0"/>
          </a:p>
          <a:p>
            <a:r>
              <a:rPr lang="en-US" dirty="0" smtClean="0"/>
              <a:t>Everyone has a mixture of all 3, but some genetically have more of one than another. Ex. Marathon runners have mostly slow </a:t>
            </a:r>
            <a:r>
              <a:rPr lang="en-US" dirty="0" smtClean="0"/>
              <a:t>oxidative</a:t>
            </a:r>
          </a:p>
          <a:p>
            <a:endParaRPr lang="en-US" dirty="0"/>
          </a:p>
          <a:p>
            <a:r>
              <a:rPr lang="en-US" dirty="0" smtClean="0"/>
              <a:t>You cannot convert type 1 to 2, but can convert 2A to 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Myasthenia gravis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922" y="3779461"/>
            <a:ext cx="5452378" cy="3071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2098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Not enough Ach receptors, probably autoimmune disease.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Dystrophy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Fragile Sarcolemma</a:t>
            </a:r>
          </a:p>
          <a:p>
            <a:pPr lvl="1"/>
            <a:r>
              <a:rPr lang="en-US" dirty="0" smtClean="0"/>
              <a:t>Calcium flows into the cell and damaged sarcomere</a:t>
            </a:r>
          </a:p>
          <a:p>
            <a:pPr lvl="2"/>
            <a:r>
              <a:rPr lang="en-US" dirty="0" smtClean="0"/>
              <a:t>Inflammation </a:t>
            </a:r>
          </a:p>
          <a:p>
            <a:pPr lvl="2"/>
            <a:r>
              <a:rPr lang="en-US" dirty="0" smtClean="0"/>
              <a:t>Apoptosis </a:t>
            </a:r>
          </a:p>
          <a:p>
            <a:pPr lvl="2"/>
            <a:r>
              <a:rPr lang="en-US" dirty="0" smtClean="0"/>
              <a:t>Muscle Atrophy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064084"/>
            <a:ext cx="5033572" cy="37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905000" y="3048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4075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875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Sliding Filament Theory of Muscle Contraction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3080" y="1905001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/>
              <a:t>Cross bridge formation- </a:t>
            </a:r>
            <a:r>
              <a:rPr lang="en-US" sz="2400" dirty="0"/>
              <a:t>the energized myosin heads bind the actin </a:t>
            </a:r>
            <a:r>
              <a:rPr lang="en-US" sz="2400" dirty="0" smtClean="0"/>
              <a:t>binding site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b="1" dirty="0" err="1"/>
              <a:t>PowerStroke</a:t>
            </a:r>
            <a:r>
              <a:rPr lang="en-US" sz="2400" b="1" dirty="0"/>
              <a:t>-</a:t>
            </a:r>
            <a:r>
              <a:rPr lang="en-US" sz="2400" dirty="0"/>
              <a:t> </a:t>
            </a:r>
            <a:r>
              <a:rPr lang="en-US" sz="2400" dirty="0" smtClean="0"/>
              <a:t>Myosin Head pull </a:t>
            </a:r>
            <a:r>
              <a:rPr lang="en-US" sz="2400" dirty="0"/>
              <a:t>the actin towards the middle of the sarcomere. ADP &amp; Pi </a:t>
            </a:r>
            <a:r>
              <a:rPr lang="en-US" sz="2400" dirty="0" smtClean="0"/>
              <a:t>released</a:t>
            </a:r>
            <a:r>
              <a:rPr lang="en-US" sz="2400" dirty="0"/>
              <a:t>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b="1" dirty="0"/>
              <a:t>Cross Bridge Detachment- </a:t>
            </a:r>
            <a:r>
              <a:rPr lang="en-US" sz="2400" dirty="0"/>
              <a:t>ATP attaches to myosin again, the head breaks off.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b="1" dirty="0"/>
              <a:t>Cocking  of the myosin head- </a:t>
            </a:r>
            <a:r>
              <a:rPr lang="en-US" sz="2400" dirty="0"/>
              <a:t>ATP is broken into ADP and Pi and myosin head returns to its high energy position.</a:t>
            </a:r>
          </a:p>
        </p:txBody>
      </p:sp>
    </p:spTree>
    <p:extLst>
      <p:ext uri="{BB962C8B-B14F-4D97-AF65-F5344CB8AC3E}">
        <p14:creationId xmlns:p14="http://schemas.microsoft.com/office/powerpoint/2010/main" val="42446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-64148"/>
            <a:ext cx="8949397" cy="70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3JkAe838Z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2601" y="1219201"/>
            <a:ext cx="8652933" cy="4867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606198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https://www.youtube.com/watch?v=D3JkAe838Zo</a:t>
            </a:r>
          </a:p>
        </p:txBody>
      </p:sp>
    </p:spTree>
    <p:extLst>
      <p:ext uri="{BB962C8B-B14F-4D97-AF65-F5344CB8AC3E}">
        <p14:creationId xmlns:p14="http://schemas.microsoft.com/office/powerpoint/2010/main" val="42498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Rigor Mortis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Stiffening of muscles 3-4 hours after death</a:t>
            </a:r>
          </a:p>
          <a:p>
            <a:pPr lvl="1"/>
            <a:r>
              <a:rPr lang="en-US" dirty="0" smtClean="0"/>
              <a:t>Peaks at 12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1"/>
            <a:r>
              <a:rPr lang="en-US" dirty="0" smtClean="0"/>
              <a:t>Ends around 2-3 days</a:t>
            </a:r>
          </a:p>
          <a:p>
            <a:pPr lvl="1"/>
            <a:endParaRPr lang="en-US" dirty="0"/>
          </a:p>
          <a:p>
            <a:r>
              <a:rPr lang="en-US" dirty="0" smtClean="0"/>
              <a:t>Dying cells cannot keep Calcium out</a:t>
            </a:r>
          </a:p>
          <a:p>
            <a:pPr lvl="1"/>
            <a:r>
              <a:rPr lang="en-US" dirty="0" smtClean="0"/>
              <a:t>Influx of Ca causes contraction</a:t>
            </a:r>
          </a:p>
          <a:p>
            <a:pPr lvl="1"/>
            <a:r>
              <a:rPr lang="en-US" dirty="0" err="1" smtClean="0"/>
              <a:t>Crossbridges</a:t>
            </a:r>
            <a:r>
              <a:rPr lang="en-US" dirty="0" smtClean="0"/>
              <a:t> cannot be detached (run out of ATP)</a:t>
            </a:r>
          </a:p>
        </p:txBody>
      </p:sp>
    </p:spTree>
    <p:extLst>
      <p:ext uri="{BB962C8B-B14F-4D97-AF65-F5344CB8AC3E}">
        <p14:creationId xmlns:p14="http://schemas.microsoft.com/office/powerpoint/2010/main" val="9148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Acetylcholine is broken down</a:t>
            </a:r>
          </a:p>
          <a:p>
            <a:pPr lvl="2"/>
            <a:r>
              <a:rPr lang="en-US" dirty="0" smtClean="0"/>
              <a:t>Acetylcholinesterase</a:t>
            </a:r>
          </a:p>
          <a:p>
            <a:r>
              <a:rPr lang="en-US" dirty="0" smtClean="0"/>
              <a:t>Ca+ is actively transported back into the SR</a:t>
            </a:r>
          </a:p>
          <a:p>
            <a:r>
              <a:rPr lang="en-US" dirty="0" smtClean="0"/>
              <a:t>Na+/K+ pump must restore membrane potential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5000" y="304801"/>
            <a:ext cx="83820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Contraction of a Skeletal Muscle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828801" y="6461126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2400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676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921413" y="2103131"/>
            <a:ext cx="8245475" cy="464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Muscle </a:t>
            </a:r>
            <a:r>
              <a:rPr lang="en-US" altLang="en-US" sz="3400" dirty="0" smtClean="0">
                <a:latin typeface="Arial" panose="020B0604020202020204" pitchFamily="34" charset="0"/>
              </a:rPr>
              <a:t>cell contraction </a:t>
            </a:r>
            <a:r>
              <a:rPr lang="en-US" altLang="en-US" sz="3400" dirty="0">
                <a:latin typeface="Arial" panose="020B0604020202020204" pitchFamily="34" charset="0"/>
              </a:rPr>
              <a:t>is “all or none</a:t>
            </a:r>
            <a:r>
              <a:rPr lang="en-US" altLang="en-US" sz="3400" dirty="0" smtClean="0">
                <a:latin typeface="Arial" panose="020B0604020202020204" pitchFamily="34" charset="0"/>
              </a:rPr>
              <a:t>”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 smtClean="0">
                <a:latin typeface="Arial" panose="020B0604020202020204" pitchFamily="34" charset="0"/>
              </a:rPr>
              <a:t>All of the myofibrils contract inside a cell or none contract</a:t>
            </a:r>
            <a:endParaRPr lang="en-US" altLang="en-US" sz="34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Within a skeletal muscle, not all </a:t>
            </a:r>
            <a:r>
              <a:rPr lang="en-US" altLang="en-US" sz="3400" dirty="0" err="1" smtClean="0">
                <a:latin typeface="Arial" panose="020B0604020202020204" pitchFamily="34" charset="0"/>
              </a:rPr>
              <a:t>myofibers</a:t>
            </a:r>
            <a:r>
              <a:rPr lang="en-US" altLang="en-US" sz="3400" dirty="0" smtClean="0">
                <a:latin typeface="Arial" panose="020B0604020202020204" pitchFamily="34" charset="0"/>
              </a:rPr>
              <a:t> </a:t>
            </a:r>
            <a:r>
              <a:rPr lang="en-US" altLang="en-US" sz="3400" dirty="0">
                <a:latin typeface="Arial" panose="020B0604020202020204" pitchFamily="34" charset="0"/>
              </a:rPr>
              <a:t>may be stimulated </a:t>
            </a:r>
            <a:r>
              <a:rPr lang="en-US" altLang="en-US" sz="3400" dirty="0" smtClean="0">
                <a:latin typeface="Arial" panose="020B0604020202020204" pitchFamily="34" charset="0"/>
              </a:rPr>
              <a:t>at the same time</a:t>
            </a:r>
            <a:endParaRPr lang="en-US" altLang="en-US" sz="34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Different combinations of muscle fiber contractions may give differing responses</a:t>
            </a:r>
          </a:p>
        </p:txBody>
      </p:sp>
    </p:spTree>
    <p:extLst>
      <p:ext uri="{BB962C8B-B14F-4D97-AF65-F5344CB8AC3E}">
        <p14:creationId xmlns:p14="http://schemas.microsoft.com/office/powerpoint/2010/main" val="7136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 advAuto="0"/>
      <p:bldP spid="28679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7209</TotalTime>
  <Words>657</Words>
  <Application>Microsoft Office PowerPoint</Application>
  <PresentationFormat>Widescreen</PresentationFormat>
  <Paragraphs>98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</vt:lpstr>
      <vt:lpstr>Times New Roman</vt:lpstr>
      <vt:lpstr>Verdana</vt:lpstr>
      <vt:lpstr>Office Theme</vt:lpstr>
      <vt:lpstr>The Sliding Filament Theory</vt:lpstr>
      <vt:lpstr>Leading up to Muscle Contraction</vt:lpstr>
      <vt:lpstr>PowerPoint Presentation</vt:lpstr>
      <vt:lpstr>PowerPoint Presentation</vt:lpstr>
      <vt:lpstr>PowerPoint Presentation</vt:lpstr>
      <vt:lpstr>   Rigor Mortis </vt:lpstr>
      <vt:lpstr>Ending Muscle Contraction</vt:lpstr>
      <vt:lpstr>PowerPoint Presentation</vt:lpstr>
      <vt:lpstr>PowerPoint Presentation</vt:lpstr>
      <vt:lpstr>PowerPoint Presentation</vt:lpstr>
      <vt:lpstr>Motor Units</vt:lpstr>
      <vt:lpstr>Motor Units</vt:lpstr>
      <vt:lpstr>How can you increase the muscle response?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 Fiber Type</vt:lpstr>
      <vt:lpstr>Myasthenia gravis</vt:lpstr>
      <vt:lpstr>Muscular Dystrophy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Restoring the muscle cell after contraction.</dc:title>
  <dc:creator>Timothy Wanninger</dc:creator>
  <cp:lastModifiedBy>Timothy Wanninger</cp:lastModifiedBy>
  <cp:revision>10</cp:revision>
  <dcterms:created xsi:type="dcterms:W3CDTF">2017-03-14T12:06:50Z</dcterms:created>
  <dcterms:modified xsi:type="dcterms:W3CDTF">2018-02-28T18:21:20Z</dcterms:modified>
</cp:coreProperties>
</file>