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9" r:id="rId4"/>
    <p:sldId id="278" r:id="rId5"/>
    <p:sldId id="261" r:id="rId6"/>
    <p:sldId id="262" r:id="rId7"/>
    <p:sldId id="263" r:id="rId8"/>
    <p:sldId id="264" r:id="rId9"/>
    <p:sldId id="279" r:id="rId10"/>
    <p:sldId id="280" r:id="rId11"/>
    <p:sldId id="265" r:id="rId12"/>
    <p:sldId id="266" r:id="rId13"/>
    <p:sldId id="268" r:id="rId14"/>
    <p:sldId id="282" r:id="rId15"/>
    <p:sldId id="270" r:id="rId16"/>
    <p:sldId id="271" r:id="rId17"/>
    <p:sldId id="272" r:id="rId18"/>
    <p:sldId id="267" r:id="rId19"/>
    <p:sldId id="273" r:id="rId20"/>
    <p:sldId id="274" r:id="rId21"/>
    <p:sldId id="296" r:id="rId22"/>
    <p:sldId id="284" r:id="rId23"/>
    <p:sldId id="285" r:id="rId24"/>
    <p:sldId id="286" r:id="rId25"/>
    <p:sldId id="287" r:id="rId26"/>
    <p:sldId id="288" r:id="rId27"/>
    <p:sldId id="289" r:id="rId28"/>
    <p:sldId id="277" r:id="rId29"/>
    <p:sldId id="291" r:id="rId30"/>
    <p:sldId id="276" r:id="rId31"/>
    <p:sldId id="292" r:id="rId32"/>
    <p:sldId id="293" r:id="rId33"/>
    <p:sldId id="294" r:id="rId34"/>
    <p:sldId id="295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4660"/>
  </p:normalViewPr>
  <p:slideViewPr>
    <p:cSldViewPr snapToGrid="0">
      <p:cViewPr varScale="1">
        <p:scale>
          <a:sx n="64" d="100"/>
          <a:sy n="64" d="100"/>
        </p:scale>
        <p:origin x="72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E0EDA-FAFB-4A7A-AAFE-D3ABB11DC36E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BDC33-8F6F-455E-B0E9-91010DD46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167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Issues with PMC- Loss of voluntary</a:t>
            </a:r>
            <a:r>
              <a:rPr lang="en-US" baseline="0" dirty="0" smtClean="0"/>
              <a:t> movements only. Prefrontal- still can do movement and strength but need practice.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0EB63-80A2-43E3-83F3-3827CEEEB343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792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Damage to association</a:t>
            </a:r>
            <a:r>
              <a:rPr lang="en-US" baseline="0" dirty="0" smtClean="0"/>
              <a:t> area- could reach in pockets and not recognize object like a coin.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0EB63-80A2-43E3-83F3-3827CEEEB343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3457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491F-BBC5-49E2-B841-D4AE4BA445B2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8CA4-CD5A-4E78-B2AE-2F339FCA1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874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491F-BBC5-49E2-B841-D4AE4BA445B2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8CA4-CD5A-4E78-B2AE-2F339FCA1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8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491F-BBC5-49E2-B841-D4AE4BA445B2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8CA4-CD5A-4E78-B2AE-2F339FCA1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839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491F-BBC5-49E2-B841-D4AE4BA445B2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8CA4-CD5A-4E78-B2AE-2F339FCA1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62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491F-BBC5-49E2-B841-D4AE4BA445B2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8CA4-CD5A-4E78-B2AE-2F339FCA1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19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491F-BBC5-49E2-B841-D4AE4BA445B2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8CA4-CD5A-4E78-B2AE-2F339FCA1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797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491F-BBC5-49E2-B841-D4AE4BA445B2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8CA4-CD5A-4E78-B2AE-2F339FCA1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514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491F-BBC5-49E2-B841-D4AE4BA445B2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8CA4-CD5A-4E78-B2AE-2F339FCA1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185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491F-BBC5-49E2-B841-D4AE4BA445B2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8CA4-CD5A-4E78-B2AE-2F339FCA1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582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491F-BBC5-49E2-B841-D4AE4BA445B2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8CA4-CD5A-4E78-B2AE-2F339FCA1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391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491F-BBC5-49E2-B841-D4AE4BA445B2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8CA4-CD5A-4E78-B2AE-2F339FCA1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71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5491F-BBC5-49E2-B841-D4AE4BA445B2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E8CA4-CD5A-4E78-B2AE-2F339FCA1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27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69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Cerebral dominance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Describes which hemisphere is dominant for language</a:t>
            </a:r>
          </a:p>
          <a:p>
            <a:pPr lvl="1"/>
            <a:r>
              <a:rPr lang="en-US" dirty="0" smtClean="0"/>
              <a:t>90% left sided</a:t>
            </a:r>
          </a:p>
          <a:p>
            <a:pPr lvl="2"/>
            <a:r>
              <a:rPr lang="en-US" dirty="0" smtClean="0"/>
              <a:t>Control math, language, logic</a:t>
            </a:r>
          </a:p>
          <a:p>
            <a:pPr lvl="1"/>
            <a:r>
              <a:rPr lang="en-US" dirty="0" smtClean="0"/>
              <a:t>10% right sided</a:t>
            </a:r>
          </a:p>
          <a:p>
            <a:pPr lvl="2"/>
            <a:r>
              <a:rPr lang="en-US" dirty="0" smtClean="0"/>
              <a:t>Controls intuition/ emotions/ art/ music</a:t>
            </a:r>
          </a:p>
          <a:p>
            <a:pPr lvl="2"/>
            <a:r>
              <a:rPr lang="en-US" dirty="0" smtClean="0"/>
              <a:t>Tend to be left handed males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38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lobes: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524000"/>
            <a:ext cx="8229600" cy="3886200"/>
          </a:xfrm>
        </p:spPr>
        <p:txBody>
          <a:bodyPr>
            <a:normAutofit fontScale="92500"/>
          </a:bodyPr>
          <a:lstStyle/>
          <a:p>
            <a:r>
              <a:rPr lang="en-US" dirty="0"/>
              <a:t>Occipital lobe:</a:t>
            </a:r>
          </a:p>
          <a:p>
            <a:pPr lvl="1"/>
            <a:r>
              <a:rPr lang="en-US" dirty="0"/>
              <a:t>Primary visual cortex</a:t>
            </a:r>
          </a:p>
          <a:p>
            <a:pPr lvl="1"/>
            <a:r>
              <a:rPr lang="en-US" dirty="0"/>
              <a:t>Visual association area-uses past visual experiences to interpret color, movement, etc.</a:t>
            </a:r>
          </a:p>
          <a:p>
            <a:r>
              <a:rPr lang="en-US" dirty="0"/>
              <a:t>Temporal lobe:</a:t>
            </a:r>
          </a:p>
          <a:p>
            <a:pPr lvl="1"/>
            <a:r>
              <a:rPr lang="en-US" dirty="0"/>
              <a:t> Primary auditory cortex- interprets pitch, loudness, location, etc.</a:t>
            </a:r>
          </a:p>
          <a:p>
            <a:pPr lvl="1"/>
            <a:r>
              <a:rPr lang="en-US" dirty="0"/>
              <a:t>Auditory association- memories of sound </a:t>
            </a:r>
          </a:p>
          <a:p>
            <a:pPr lvl="1"/>
            <a:r>
              <a:rPr lang="en-US" dirty="0"/>
              <a:t>Wernicke’s area- speech comprehension</a:t>
            </a:r>
          </a:p>
          <a:p>
            <a:pPr lvl="1"/>
            <a:r>
              <a:rPr lang="en-US" dirty="0"/>
              <a:t>Olfactory cortex- smell</a:t>
            </a:r>
          </a:p>
          <a:p>
            <a:pPr lvl="1"/>
            <a:r>
              <a:rPr lang="en-US" dirty="0"/>
              <a:t>Gustatory cortex- taste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27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Cerebral dominance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both cerebral hemispheres for almost everything. </a:t>
            </a:r>
          </a:p>
          <a:p>
            <a:r>
              <a:rPr lang="en-US" dirty="0" smtClean="0"/>
              <a:t>Refers to which side is dominant for language.</a:t>
            </a:r>
          </a:p>
          <a:p>
            <a:pPr lvl="1"/>
            <a:r>
              <a:rPr lang="en-US" dirty="0" smtClean="0"/>
              <a:t>90% left sided</a:t>
            </a:r>
          </a:p>
          <a:p>
            <a:pPr lvl="2"/>
            <a:r>
              <a:rPr lang="en-US" dirty="0" smtClean="0"/>
              <a:t>Writing sentences, memorizing, </a:t>
            </a:r>
            <a:r>
              <a:rPr lang="en-US" dirty="0" err="1" smtClean="0"/>
              <a:t>etc</a:t>
            </a:r>
            <a:r>
              <a:rPr lang="en-US" dirty="0" smtClean="0"/>
              <a:t>/</a:t>
            </a:r>
          </a:p>
          <a:p>
            <a:pPr lvl="1"/>
            <a:r>
              <a:rPr lang="en-US" dirty="0" smtClean="0"/>
              <a:t>10% right sided</a:t>
            </a:r>
          </a:p>
          <a:p>
            <a:pPr lvl="2"/>
            <a:r>
              <a:rPr lang="en-US" dirty="0" smtClean="0"/>
              <a:t>Intuition, emotion, artistic and musical skills</a:t>
            </a:r>
          </a:p>
          <a:p>
            <a:pPr lvl="2"/>
            <a:r>
              <a:rPr lang="en-US" dirty="0" smtClean="0"/>
              <a:t>Tend to be males and left handed.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07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10668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“Diencephalon”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524000"/>
            <a:ext cx="8229600" cy="4343400"/>
          </a:xfrm>
        </p:spPr>
        <p:txBody>
          <a:bodyPr/>
          <a:lstStyle/>
          <a:p>
            <a:r>
              <a:rPr lang="en-US" dirty="0" smtClean="0"/>
              <a:t>Thalamus- relay station for all information coming into the cortex</a:t>
            </a:r>
          </a:p>
          <a:p>
            <a:pPr lvl="1"/>
            <a:r>
              <a:rPr lang="en-US" dirty="0" smtClean="0"/>
              <a:t>-Sort out and ‘edit” info</a:t>
            </a:r>
          </a:p>
          <a:p>
            <a:r>
              <a:rPr lang="en-US" dirty="0" smtClean="0"/>
              <a:t>Hypothalamus-below </a:t>
            </a:r>
            <a:r>
              <a:rPr lang="en-US" dirty="0" smtClean="0"/>
              <a:t>thalamus/ caps the brainstem</a:t>
            </a:r>
            <a:endParaRPr lang="en-US" dirty="0" smtClean="0"/>
          </a:p>
          <a:p>
            <a:pPr lvl="1"/>
            <a:r>
              <a:rPr lang="en-US" dirty="0" smtClean="0"/>
              <a:t>Main </a:t>
            </a:r>
            <a:r>
              <a:rPr lang="en-US" dirty="0" smtClean="0"/>
              <a:t>homeostasis control </a:t>
            </a:r>
            <a:r>
              <a:rPr lang="en-US" dirty="0" smtClean="0"/>
              <a:t>center of body</a:t>
            </a:r>
          </a:p>
          <a:p>
            <a:pPr lvl="2"/>
            <a:r>
              <a:rPr lang="en-US" dirty="0" smtClean="0"/>
              <a:t>Control ANS- cardiac and smooth muscle</a:t>
            </a:r>
          </a:p>
          <a:p>
            <a:pPr lvl="2"/>
            <a:r>
              <a:rPr lang="en-US" dirty="0" smtClean="0"/>
              <a:t>Limbic System- emotions</a:t>
            </a:r>
          </a:p>
          <a:p>
            <a:pPr lvl="2"/>
            <a:r>
              <a:rPr lang="en-US" dirty="0" smtClean="0"/>
              <a:t>Body temperature</a:t>
            </a:r>
          </a:p>
          <a:p>
            <a:pPr lvl="2"/>
            <a:r>
              <a:rPr lang="en-US" dirty="0" smtClean="0"/>
              <a:t>Food and Water intake center</a:t>
            </a:r>
          </a:p>
          <a:p>
            <a:pPr lvl="2"/>
            <a:r>
              <a:rPr lang="en-US" dirty="0" smtClean="0"/>
              <a:t>Regulate sleep wake cycle</a:t>
            </a:r>
          </a:p>
          <a:p>
            <a:pPr lvl="2"/>
            <a:r>
              <a:rPr lang="en-US" dirty="0" smtClean="0"/>
              <a:t>Controls Endocrine 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03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10668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“Diencephalon”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524000"/>
            <a:ext cx="8229600" cy="4343400"/>
          </a:xfrm>
        </p:spPr>
        <p:txBody>
          <a:bodyPr/>
          <a:lstStyle/>
          <a:p>
            <a:r>
              <a:rPr lang="en-US" dirty="0" smtClean="0"/>
              <a:t>Pineal Gland</a:t>
            </a:r>
          </a:p>
          <a:p>
            <a:pPr lvl="1"/>
            <a:r>
              <a:rPr lang="en-US" dirty="0" smtClean="0"/>
              <a:t>Releases melatonin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55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226" y="762000"/>
            <a:ext cx="8867775" cy="556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67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7239000" cy="8229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Brain stem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2834" y="1011864"/>
            <a:ext cx="7239000" cy="5846136"/>
          </a:xfrm>
        </p:spPr>
        <p:txBody>
          <a:bodyPr>
            <a:normAutofit/>
          </a:bodyPr>
          <a:lstStyle/>
          <a:p>
            <a:r>
              <a:rPr lang="en-US" dirty="0" smtClean="0"/>
              <a:t>- </a:t>
            </a:r>
            <a:r>
              <a:rPr lang="en-US" dirty="0" smtClean="0"/>
              <a:t>Only 1 inch 2.5% of brain mass</a:t>
            </a:r>
            <a:endParaRPr lang="en-US" dirty="0" smtClean="0"/>
          </a:p>
          <a:p>
            <a:r>
              <a:rPr lang="en-US" dirty="0" smtClean="0"/>
              <a:t>1. midbrain: Most superior</a:t>
            </a:r>
          </a:p>
          <a:p>
            <a:pPr lvl="1"/>
            <a:r>
              <a:rPr lang="en-US" dirty="0" smtClean="0"/>
              <a:t> auditory and visual reflexes  </a:t>
            </a:r>
          </a:p>
          <a:p>
            <a:pPr lvl="1"/>
            <a:r>
              <a:rPr lang="en-US" dirty="0" smtClean="0"/>
              <a:t>fluidity </a:t>
            </a:r>
            <a:r>
              <a:rPr lang="en-US" dirty="0" smtClean="0"/>
              <a:t>of movement</a:t>
            </a:r>
          </a:p>
          <a:p>
            <a:r>
              <a:rPr lang="en-US" dirty="0" smtClean="0"/>
              <a:t>2. </a:t>
            </a:r>
            <a:r>
              <a:rPr lang="en-US" dirty="0" err="1" smtClean="0"/>
              <a:t>pons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Help regulate breathing</a:t>
            </a:r>
            <a:endParaRPr lang="en-US" dirty="0" smtClean="0"/>
          </a:p>
          <a:p>
            <a:r>
              <a:rPr lang="en-US" dirty="0" smtClean="0"/>
              <a:t>3. medulla : Inferior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/>
              <a:t>Crossover point of neurons</a:t>
            </a:r>
            <a:endParaRPr lang="en-US" dirty="0" smtClean="0"/>
          </a:p>
          <a:p>
            <a:pPr lvl="1"/>
            <a:r>
              <a:rPr lang="en-US" dirty="0" smtClean="0"/>
              <a:t>cardiovascular </a:t>
            </a:r>
            <a:r>
              <a:rPr lang="en-US" dirty="0" smtClean="0"/>
              <a:t>center  </a:t>
            </a:r>
            <a:r>
              <a:rPr lang="en-US" dirty="0" smtClean="0"/>
              <a:t>-Blood pressure</a:t>
            </a:r>
          </a:p>
          <a:p>
            <a:pPr lvl="1"/>
            <a:r>
              <a:rPr lang="en-US" dirty="0" smtClean="0"/>
              <a:t>Respiratory center</a:t>
            </a:r>
            <a:endParaRPr lang="en-US" dirty="0" smtClean="0"/>
          </a:p>
          <a:p>
            <a:pPr lvl="1"/>
            <a:r>
              <a:rPr lang="en-US" dirty="0" smtClean="0"/>
              <a:t> vomiting, coughing, hiccupping, sneezing, swallowing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9583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28600"/>
            <a:ext cx="868680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89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674" y="1676400"/>
            <a:ext cx="4902346" cy="51603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469" y="533400"/>
            <a:ext cx="8229600" cy="1371600"/>
          </a:xfrm>
        </p:spPr>
        <p:txBody>
          <a:bodyPr/>
          <a:lstStyle/>
          <a:p>
            <a:r>
              <a:rPr lang="en-US" dirty="0" smtClean="0"/>
              <a:t>Cerebellum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11% of mass</a:t>
            </a:r>
          </a:p>
          <a:p>
            <a:r>
              <a:rPr lang="en-US" sz="2400" dirty="0"/>
              <a:t>Dorsal to the brain stem</a:t>
            </a:r>
          </a:p>
          <a:p>
            <a:r>
              <a:rPr lang="en-US" sz="2400" dirty="0"/>
              <a:t>Arbor Vitae- white matter </a:t>
            </a:r>
          </a:p>
          <a:p>
            <a:pPr lvl="1"/>
            <a:r>
              <a:rPr lang="en-US" sz="2000" dirty="0"/>
              <a:t>“tree of life”</a:t>
            </a:r>
          </a:p>
          <a:p>
            <a:r>
              <a:rPr lang="en-US" sz="2400" dirty="0"/>
              <a:t>Controls and Coordinates </a:t>
            </a:r>
          </a:p>
          <a:p>
            <a:pPr marL="0" indent="0">
              <a:buNone/>
            </a:pPr>
            <a:r>
              <a:rPr lang="en-US" sz="2400" dirty="0"/>
              <a:t>Voluntary body movements</a:t>
            </a:r>
          </a:p>
          <a:p>
            <a:pPr marL="0" indent="0">
              <a:buNone/>
            </a:pPr>
            <a:r>
              <a:rPr lang="en-US" sz="2400" dirty="0"/>
              <a:t>Unconscious control</a:t>
            </a:r>
          </a:p>
        </p:txBody>
      </p:sp>
    </p:spTree>
    <p:extLst>
      <p:ext uri="{BB962C8B-B14F-4D97-AF65-F5344CB8AC3E}">
        <p14:creationId xmlns:p14="http://schemas.microsoft.com/office/powerpoint/2010/main" val="139869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Limbic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“functional” network spanning the brain</a:t>
            </a:r>
          </a:p>
          <a:p>
            <a:r>
              <a:rPr lang="en-US" dirty="0" smtClean="0"/>
              <a:t>Controls </a:t>
            </a:r>
            <a:r>
              <a:rPr lang="en-US" dirty="0" smtClean="0"/>
              <a:t>emotions and </a:t>
            </a:r>
            <a:r>
              <a:rPr lang="en-US" dirty="0" smtClean="0"/>
              <a:t>feelings</a:t>
            </a:r>
          </a:p>
          <a:p>
            <a:r>
              <a:rPr lang="en-US" dirty="0" smtClean="0"/>
              <a:t>Memory processing</a:t>
            </a:r>
            <a:endParaRPr lang="en-US" dirty="0" smtClean="0"/>
          </a:p>
          <a:p>
            <a:r>
              <a:rPr lang="en-US" dirty="0" smtClean="0"/>
              <a:t>Interacts with prefrontal lobe</a:t>
            </a:r>
          </a:p>
          <a:p>
            <a:pPr lvl="1"/>
            <a:r>
              <a:rPr lang="en-US" dirty="0" smtClean="0"/>
              <a:t>Relationship between feelings and </a:t>
            </a:r>
            <a:r>
              <a:rPr lang="en-US" dirty="0" smtClean="0"/>
              <a:t>thoughts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Includes hypothalamus/ </a:t>
            </a:r>
            <a:r>
              <a:rPr lang="en-US" dirty="0" smtClean="0"/>
              <a:t>Amygdala /hippocampus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38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Central Nervous System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828800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36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Image result for 12.16 limbic 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00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786" t="12668" r="13780"/>
          <a:stretch/>
        </p:blipFill>
        <p:spPr>
          <a:xfrm>
            <a:off x="521390" y="-68239"/>
            <a:ext cx="9714432" cy="807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5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1524000"/>
          </a:xfrm>
        </p:spPr>
        <p:txBody>
          <a:bodyPr/>
          <a:lstStyle/>
          <a:p>
            <a:r>
              <a:rPr lang="en-US" dirty="0" smtClean="0"/>
              <a:t>Meninges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828800"/>
            <a:ext cx="8229600" cy="4038600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Connective tissue of the CNS</a:t>
            </a:r>
          </a:p>
          <a:p>
            <a:pPr lvl="1"/>
            <a:r>
              <a:rPr lang="en-US" sz="2600" dirty="0"/>
              <a:t>Hold in CSF and blood vessels / protect</a:t>
            </a:r>
          </a:p>
          <a:p>
            <a:r>
              <a:rPr lang="en-US" sz="2600" dirty="0"/>
              <a:t>Dura Mater- tougher outer layer</a:t>
            </a:r>
          </a:p>
          <a:p>
            <a:pPr lvl="1"/>
            <a:r>
              <a:rPr lang="en-US" sz="2600" dirty="0"/>
              <a:t>Forms </a:t>
            </a:r>
            <a:r>
              <a:rPr lang="en-US" sz="2600" dirty="0" err="1"/>
              <a:t>falx</a:t>
            </a:r>
            <a:r>
              <a:rPr lang="en-US" sz="2600" dirty="0"/>
              <a:t> </a:t>
            </a:r>
            <a:r>
              <a:rPr lang="en-US" sz="2600" dirty="0" err="1"/>
              <a:t>cerebri</a:t>
            </a:r>
            <a:r>
              <a:rPr lang="en-US" sz="2600" dirty="0"/>
              <a:t> that dives into the longitudinal fissure. </a:t>
            </a:r>
          </a:p>
          <a:p>
            <a:r>
              <a:rPr lang="en-US" sz="2600" dirty="0"/>
              <a:t>Arachnoid Mater- Loose brain covering\</a:t>
            </a:r>
          </a:p>
          <a:p>
            <a:pPr lvl="1"/>
            <a:r>
              <a:rPr lang="en-US" sz="2600" dirty="0"/>
              <a:t> does not go into the sulci</a:t>
            </a:r>
          </a:p>
          <a:p>
            <a:pPr lvl="1"/>
            <a:r>
              <a:rPr lang="en-US" sz="2600" dirty="0"/>
              <a:t>Subarachnoid space- CSF</a:t>
            </a:r>
          </a:p>
          <a:p>
            <a:r>
              <a:rPr lang="en-US" sz="2600" dirty="0"/>
              <a:t>Pia mater- delicate covering that clings to brain with small arteries</a:t>
            </a:r>
          </a:p>
        </p:txBody>
      </p:sp>
    </p:spTree>
    <p:extLst>
      <p:ext uri="{BB962C8B-B14F-4D97-AF65-F5344CB8AC3E}">
        <p14:creationId xmlns:p14="http://schemas.microsoft.com/office/powerpoint/2010/main" val="422610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617738"/>
            <a:ext cx="8610600" cy="593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18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 Trauma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Concussion- temporary alteration of function</a:t>
            </a:r>
          </a:p>
          <a:p>
            <a:r>
              <a:rPr lang="en-US" dirty="0" smtClean="0"/>
              <a:t>Contusion- serious concussion with permanent neurological damage</a:t>
            </a:r>
          </a:p>
          <a:p>
            <a:pPr lvl="1"/>
            <a:r>
              <a:rPr lang="en-US" dirty="0" smtClean="0"/>
              <a:t>Can cause coma</a:t>
            </a:r>
          </a:p>
          <a:p>
            <a:r>
              <a:rPr lang="en-US" dirty="0" smtClean="0"/>
              <a:t>Subdural or subarachnoid hemorrhage- bleeding into the meninges</a:t>
            </a:r>
          </a:p>
          <a:p>
            <a:pPr lvl="1"/>
            <a:r>
              <a:rPr lang="en-US" dirty="0" smtClean="0"/>
              <a:t>Initially fine then deteriorate </a:t>
            </a:r>
          </a:p>
          <a:p>
            <a:pPr lvl="2"/>
            <a:r>
              <a:rPr lang="en-US" dirty="0" smtClean="0"/>
              <a:t>Forces brainstem through Foramen Magnum</a:t>
            </a:r>
          </a:p>
          <a:p>
            <a:pPr lvl="3"/>
            <a:r>
              <a:rPr lang="en-US" dirty="0" smtClean="0"/>
              <a:t>Loss of control over heart rate/ respiration/ BP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37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Spinal Cord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Ends at L2 – Conus Medullaris</a:t>
            </a:r>
          </a:p>
          <a:p>
            <a:r>
              <a:rPr lang="en-US" dirty="0" smtClean="0"/>
              <a:t>Continues as cauda </a:t>
            </a:r>
            <a:r>
              <a:rPr lang="en-US" dirty="0" err="1" smtClean="0"/>
              <a:t>equina</a:t>
            </a:r>
            <a:endParaRPr lang="en-US" dirty="0" smtClean="0"/>
          </a:p>
          <a:p>
            <a:r>
              <a:rPr lang="en-US" dirty="0" smtClean="0"/>
              <a:t>Ascending sensory / Descending Motor tracts</a:t>
            </a:r>
          </a:p>
          <a:p>
            <a:r>
              <a:rPr lang="en-US" dirty="0" smtClean="0"/>
              <a:t>Gray matter interior (H shaped) / White matter outside</a:t>
            </a:r>
          </a:p>
          <a:p>
            <a:r>
              <a:rPr lang="en-US" dirty="0" smtClean="0"/>
              <a:t>Pair of spinal nerves at each vertebrae level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4124" y="3721266"/>
            <a:ext cx="4187702" cy="313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83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Spinal Cord Trauma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spinal cord is flexible but very sensitive to pressure</a:t>
            </a:r>
          </a:p>
          <a:p>
            <a:endParaRPr lang="en-US" dirty="0"/>
          </a:p>
          <a:p>
            <a:r>
              <a:rPr lang="en-US" dirty="0" smtClean="0"/>
              <a:t>Paraplegia- lower cut to the cord</a:t>
            </a:r>
          </a:p>
          <a:p>
            <a:pPr lvl="1"/>
            <a:r>
              <a:rPr lang="en-US" dirty="0" smtClean="0"/>
              <a:t>Both legs paralyzed</a:t>
            </a:r>
          </a:p>
          <a:p>
            <a:r>
              <a:rPr lang="en-US" dirty="0" smtClean="0"/>
              <a:t>Quadriplegia- cervical spine</a:t>
            </a:r>
          </a:p>
          <a:p>
            <a:pPr lvl="1"/>
            <a:r>
              <a:rPr lang="en-US" dirty="0" smtClean="0"/>
              <a:t>All limbs paralyzed</a:t>
            </a:r>
          </a:p>
          <a:p>
            <a:pPr lvl="1"/>
            <a:endParaRPr lang="en-US" dirty="0"/>
          </a:p>
          <a:p>
            <a:r>
              <a:rPr lang="en-US" dirty="0" smtClean="0"/>
              <a:t>Hemiplegia- paralysis of one side of the body</a:t>
            </a:r>
          </a:p>
          <a:p>
            <a:pPr lvl="1"/>
            <a:r>
              <a:rPr lang="en-US" dirty="0" smtClean="0"/>
              <a:t>Brain issue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67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018" y="0"/>
            <a:ext cx="9443964" cy="709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07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Nerve regeneration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CNS- believe most never regenerate</a:t>
            </a:r>
          </a:p>
          <a:p>
            <a:pPr lvl="1"/>
            <a:r>
              <a:rPr lang="en-US" dirty="0" smtClean="0"/>
              <a:t>Astrocytes form scar tissue, oligodendrocytes inhibit growth</a:t>
            </a:r>
          </a:p>
          <a:p>
            <a:r>
              <a:rPr lang="en-US" dirty="0" smtClean="0"/>
              <a:t>PNS- Can regenerate if damage is distal from cell body</a:t>
            </a:r>
          </a:p>
          <a:p>
            <a:pPr lvl="1"/>
            <a:r>
              <a:rPr lang="en-US" dirty="0" smtClean="0"/>
              <a:t>Schwann cells play the key role</a:t>
            </a:r>
          </a:p>
          <a:p>
            <a:pPr lvl="2"/>
            <a:r>
              <a:rPr lang="en-US" dirty="0" smtClean="0"/>
              <a:t>Form regeneration tube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31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252" y="0"/>
            <a:ext cx="4162269" cy="31217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2128" y="659437"/>
            <a:ext cx="10515600" cy="1325563"/>
          </a:xfrm>
        </p:spPr>
        <p:txBody>
          <a:bodyPr/>
          <a:lstStyle/>
          <a:p>
            <a:r>
              <a:rPr lang="en-US" dirty="0" smtClean="0"/>
              <a:t>The Cerebrum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14600"/>
            <a:ext cx="8229600" cy="4343400"/>
          </a:xfrm>
        </p:spPr>
        <p:txBody>
          <a:bodyPr/>
          <a:lstStyle/>
          <a:p>
            <a:r>
              <a:rPr lang="en-US" sz="2400" dirty="0"/>
              <a:t>Gyri- elevations Sulci – folds</a:t>
            </a:r>
          </a:p>
          <a:p>
            <a:r>
              <a:rPr lang="en-US" sz="2400" dirty="0"/>
              <a:t>Longitudinal Fissure- separates the left and right hemisphere</a:t>
            </a:r>
          </a:p>
          <a:p>
            <a:r>
              <a:rPr lang="en-US" sz="2400" dirty="0"/>
              <a:t>Transverse cerebral fissure- separates cerebellum from hemispheres</a:t>
            </a:r>
          </a:p>
          <a:p>
            <a:r>
              <a:rPr lang="en-US" sz="2400" dirty="0" smtClean="0"/>
              <a:t>4 </a:t>
            </a:r>
            <a:r>
              <a:rPr lang="en-US" sz="2400" dirty="0"/>
              <a:t>Lobes- Frontal/ Parietal/ Temporal/ Occipital </a:t>
            </a:r>
            <a:endParaRPr lang="en-US" sz="2400" dirty="0" smtClean="0"/>
          </a:p>
          <a:p>
            <a:r>
              <a:rPr lang="en-US" sz="2400" dirty="0" smtClean="0"/>
              <a:t>Central </a:t>
            </a:r>
            <a:r>
              <a:rPr lang="en-US" sz="2400" dirty="0"/>
              <a:t>Sulcus- separates frontal and parietal lobe</a:t>
            </a:r>
          </a:p>
          <a:p>
            <a:pPr lvl="1"/>
            <a:r>
              <a:rPr lang="en-US" sz="2000" dirty="0"/>
              <a:t>- Precentral anterior and postcentral gyrus behind</a:t>
            </a:r>
          </a:p>
          <a:p>
            <a:r>
              <a:rPr lang="en-US" sz="2400" dirty="0"/>
              <a:t>Lateral Sulcus- separates temporal from frontal and parietal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462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6" descr="1406abAnatPeriphNerve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957" y="-75560"/>
            <a:ext cx="8972843" cy="693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685800"/>
          </a:xfrm>
        </p:spPr>
        <p:txBody>
          <a:bodyPr/>
          <a:lstStyle/>
          <a:p>
            <a:pPr algn="ctr" eaLnBrk="1" hangingPunct="1"/>
            <a:r>
              <a:rPr lang="en-US" altLang="en-US" sz="3600"/>
              <a:t>Anatomical structure of Nerves</a:t>
            </a:r>
          </a:p>
        </p:txBody>
      </p:sp>
      <p:sp>
        <p:nvSpPr>
          <p:cNvPr id="29700" name="Text Box 7"/>
          <p:cNvSpPr txBox="1">
            <a:spLocks noChangeArrowheads="1"/>
          </p:cNvSpPr>
          <p:nvPr/>
        </p:nvSpPr>
        <p:spPr bwMode="auto">
          <a:xfrm>
            <a:off x="8610600" y="6545263"/>
            <a:ext cx="121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/>
              <a:t>Fig. 14.6</a:t>
            </a:r>
          </a:p>
        </p:txBody>
      </p:sp>
    </p:spTree>
    <p:extLst>
      <p:ext uri="{BB962C8B-B14F-4D97-AF65-F5344CB8AC3E}">
        <p14:creationId xmlns:p14="http://schemas.microsoft.com/office/powerpoint/2010/main" val="211783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slideplayer.com/slide/10707899/37/images/11/Figure+13.5+Regeneration+of+a+nerve+fiber+in+a+peripheral+nerve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23" y="-1"/>
            <a:ext cx="1011115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5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learned or inborn</a:t>
            </a:r>
          </a:p>
          <a:p>
            <a:pPr lvl="1"/>
            <a:r>
              <a:rPr lang="en-US" dirty="0" smtClean="0"/>
              <a:t>Posture control, organ control, avoiding pain</a:t>
            </a:r>
          </a:p>
          <a:p>
            <a:pPr lvl="1"/>
            <a:r>
              <a:rPr lang="en-US" dirty="0" smtClean="0"/>
              <a:t>Ex. Of learned- driving a car, much becomes automatic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5725" y="3238500"/>
            <a:ext cx="4486275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83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Autonomic Nervous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All motor neurons</a:t>
            </a:r>
          </a:p>
          <a:p>
            <a:r>
              <a:rPr lang="en-US" dirty="0" smtClean="0"/>
              <a:t>Effectors” Cardiac, Smooth, glands</a:t>
            </a:r>
          </a:p>
          <a:p>
            <a:r>
              <a:rPr lang="en-US" dirty="0" smtClean="0"/>
              <a:t>Uses two neurons to get to effector organ- slower</a:t>
            </a:r>
          </a:p>
          <a:p>
            <a:r>
              <a:rPr lang="en-US" dirty="0" smtClean="0"/>
              <a:t>Somatic nervous system- releases </a:t>
            </a:r>
            <a:r>
              <a:rPr lang="en-US" dirty="0" err="1" smtClean="0"/>
              <a:t>AcH</a:t>
            </a:r>
            <a:r>
              <a:rPr lang="en-US" dirty="0" smtClean="0"/>
              <a:t> and always excites</a:t>
            </a:r>
          </a:p>
          <a:p>
            <a:r>
              <a:rPr lang="en-US" dirty="0" smtClean="0"/>
              <a:t>Autonomic- Releases NE and </a:t>
            </a:r>
            <a:r>
              <a:rPr lang="en-US" dirty="0" err="1" smtClean="0"/>
              <a:t>AcH</a:t>
            </a:r>
            <a:r>
              <a:rPr lang="en-US" dirty="0" smtClean="0"/>
              <a:t> and can excite or inhibit</a:t>
            </a:r>
          </a:p>
          <a:p>
            <a:endParaRPr lang="en-US" dirty="0"/>
          </a:p>
          <a:p>
            <a:r>
              <a:rPr lang="en-US" dirty="0" smtClean="0"/>
              <a:t>2 Branches</a:t>
            </a:r>
          </a:p>
          <a:p>
            <a:pPr lvl="1"/>
            <a:r>
              <a:rPr lang="en-US" dirty="0" smtClean="0"/>
              <a:t>Sympathetic- Flight or Fight</a:t>
            </a:r>
          </a:p>
          <a:p>
            <a:pPr lvl="1"/>
            <a:r>
              <a:rPr lang="en-US" dirty="0" smtClean="0"/>
              <a:t>E’S “excite, emergency, embarrassed, exercise)</a:t>
            </a:r>
          </a:p>
          <a:p>
            <a:pPr lvl="2"/>
            <a:r>
              <a:rPr lang="en-US" dirty="0" smtClean="0"/>
              <a:t>Decreased blood flow to organs, increased to heart and muscles</a:t>
            </a:r>
          </a:p>
          <a:p>
            <a:pPr lvl="2"/>
            <a:r>
              <a:rPr lang="en-US" dirty="0" smtClean="0"/>
              <a:t>Increased respiratory rate</a:t>
            </a:r>
          </a:p>
          <a:p>
            <a:pPr lvl="2"/>
            <a:r>
              <a:rPr lang="en-US" dirty="0" smtClean="0"/>
              <a:t>Increased glucose release</a:t>
            </a:r>
          </a:p>
          <a:p>
            <a:pPr lvl="1"/>
            <a:r>
              <a:rPr lang="en-US" dirty="0" smtClean="0"/>
              <a:t>Parasympathetic- Rest and Digest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59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-588662"/>
            <a:ext cx="9767888" cy="731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03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 and Gray matter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White matter is inside the brain and gray matter is outside</a:t>
            </a:r>
          </a:p>
          <a:p>
            <a:pPr lvl="1"/>
            <a:r>
              <a:rPr lang="en-US" dirty="0" smtClean="0"/>
              <a:t>White= communication</a:t>
            </a:r>
          </a:p>
          <a:p>
            <a:pPr lvl="2"/>
            <a:r>
              <a:rPr lang="en-US" dirty="0" smtClean="0"/>
              <a:t>Myelinated nerves bundled into tracts</a:t>
            </a:r>
          </a:p>
          <a:p>
            <a:pPr lvl="1"/>
            <a:r>
              <a:rPr lang="en-US" dirty="0" smtClean="0"/>
              <a:t>Gray= cell bodies/dendrites/glial cells/ blood vessels</a:t>
            </a:r>
          </a:p>
          <a:p>
            <a:pPr lvl="2"/>
            <a:r>
              <a:rPr lang="en-US" dirty="0" smtClean="0"/>
              <a:t>40% of brain mass </a:t>
            </a:r>
          </a:p>
          <a:p>
            <a:pPr lvl="2"/>
            <a:r>
              <a:rPr lang="en-US" dirty="0" smtClean="0"/>
              <a:t>Highly folded for surface area</a:t>
            </a:r>
            <a:endParaRPr lang="en-US" dirty="0"/>
          </a:p>
          <a:p>
            <a:pPr lvl="2"/>
            <a:r>
              <a:rPr lang="en-US" dirty="0" smtClean="0"/>
              <a:t>All neurons are interneurons in the cortex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Hemisphere- left and right side of brain</a:t>
            </a:r>
          </a:p>
          <a:p>
            <a:pPr lvl="2"/>
            <a:r>
              <a:rPr lang="en-US" dirty="0" smtClean="0"/>
              <a:t>Do sensory and motor for the contralateral side of body</a:t>
            </a:r>
            <a:endParaRPr lang="en-US" dirty="0"/>
          </a:p>
          <a:p>
            <a:pPr lvl="2"/>
            <a:r>
              <a:rPr lang="en-US" dirty="0" smtClean="0"/>
              <a:t>Can be specialized for certain functions</a:t>
            </a:r>
          </a:p>
          <a:p>
            <a:pPr lvl="2"/>
            <a:r>
              <a:rPr lang="en-US" dirty="0" smtClean="0"/>
              <a:t>Connected by corpus callosum</a:t>
            </a:r>
          </a:p>
        </p:txBody>
      </p:sp>
    </p:spTree>
    <p:extLst>
      <p:ext uri="{BB962C8B-B14F-4D97-AF65-F5344CB8AC3E}">
        <p14:creationId xmlns:p14="http://schemas.microsoft.com/office/powerpoint/2010/main" val="352380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613" y="0"/>
            <a:ext cx="7934775" cy="693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3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Frontal Lobe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Primary Motor Cortex-precentral </a:t>
            </a:r>
            <a:r>
              <a:rPr lang="en-US" dirty="0" smtClean="0"/>
              <a:t>gyrus-Conscious control of skeletal muscle voluntary movements</a:t>
            </a:r>
          </a:p>
          <a:p>
            <a:r>
              <a:rPr lang="en-US" dirty="0" smtClean="0"/>
              <a:t>Premotor </a:t>
            </a:r>
            <a:r>
              <a:rPr lang="en-US" dirty="0" smtClean="0"/>
              <a:t>Cortex- Planning and selection of movements. </a:t>
            </a:r>
            <a:r>
              <a:rPr lang="en-US" dirty="0" smtClean="0"/>
              <a:t>Anterior to precentral gyrus</a:t>
            </a:r>
            <a:endParaRPr lang="en-US" dirty="0" smtClean="0"/>
          </a:p>
          <a:p>
            <a:r>
              <a:rPr lang="en-US" dirty="0"/>
              <a:t>Speech </a:t>
            </a:r>
            <a:r>
              <a:rPr lang="en-US" dirty="0" smtClean="0"/>
              <a:t>production- </a:t>
            </a:r>
            <a:r>
              <a:rPr lang="en-US" dirty="0" err="1" smtClean="0"/>
              <a:t>Broca’s</a:t>
            </a:r>
            <a:r>
              <a:rPr lang="en-US" dirty="0" smtClean="0"/>
              <a:t> </a:t>
            </a:r>
            <a:r>
              <a:rPr lang="en-US" dirty="0" smtClean="0"/>
              <a:t>area (inferior)</a:t>
            </a:r>
            <a:endParaRPr lang="en-US" dirty="0" smtClean="0"/>
          </a:p>
          <a:p>
            <a:r>
              <a:rPr lang="en-US" dirty="0" smtClean="0"/>
              <a:t>Frontal Eye field- eye movements</a:t>
            </a:r>
          </a:p>
          <a:p>
            <a:r>
              <a:rPr lang="en-US" dirty="0" smtClean="0"/>
              <a:t>Prefrontal cortex- complex learning abilities / personality/ judgement</a:t>
            </a:r>
          </a:p>
          <a:p>
            <a:pPr lvl="1"/>
            <a:r>
              <a:rPr lang="en-US" dirty="0" smtClean="0"/>
              <a:t>“anterior association area</a:t>
            </a:r>
            <a:r>
              <a:rPr lang="en-US" dirty="0" smtClean="0"/>
              <a:t>”</a:t>
            </a:r>
          </a:p>
          <a:p>
            <a:pPr lvl="1"/>
            <a:endParaRPr lang="en-US" dirty="0"/>
          </a:p>
          <a:p>
            <a:r>
              <a:rPr lang="en-US" dirty="0" smtClean="0"/>
              <a:t>Stroke to PMC= loss of voluntary movements</a:t>
            </a:r>
          </a:p>
          <a:p>
            <a:r>
              <a:rPr lang="en-US" dirty="0" smtClean="0"/>
              <a:t>Stroke to Premotor= normal strength and can do movements but need retrained.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71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Parietal lobe: Input lobe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Somatosensory cortex-postcentral gyrus</a:t>
            </a:r>
          </a:p>
          <a:p>
            <a:pPr lvl="1"/>
            <a:r>
              <a:rPr lang="en-US" dirty="0" smtClean="0"/>
              <a:t>Receives info from skin and proprioceptors or muscles.</a:t>
            </a:r>
          </a:p>
          <a:p>
            <a:pPr lvl="2"/>
            <a:r>
              <a:rPr lang="en-US" dirty="0" smtClean="0"/>
              <a:t>Spatial discrimination- determine where the stimulation is coming from. More neurons = more sensitive.</a:t>
            </a:r>
          </a:p>
          <a:p>
            <a:r>
              <a:rPr lang="en-US" dirty="0" smtClean="0"/>
              <a:t>Somatosensory association </a:t>
            </a:r>
            <a:r>
              <a:rPr lang="en-US" dirty="0" smtClean="0"/>
              <a:t>complex- just posterior to postcentral</a:t>
            </a:r>
          </a:p>
          <a:p>
            <a:pPr lvl="1"/>
            <a:r>
              <a:rPr lang="en-US" dirty="0" smtClean="0"/>
              <a:t>relay </a:t>
            </a:r>
            <a:r>
              <a:rPr lang="en-US" dirty="0" smtClean="0"/>
              <a:t>info about temperature, pressure to determine size and texture etc.</a:t>
            </a:r>
          </a:p>
          <a:p>
            <a:r>
              <a:rPr lang="en-US" dirty="0" smtClean="0"/>
              <a:t>Specialized association areas</a:t>
            </a:r>
          </a:p>
          <a:p>
            <a:pPr lvl="1"/>
            <a:r>
              <a:rPr lang="en-US" dirty="0" smtClean="0"/>
              <a:t>Visual /Auditory/ Olfactory/ Gustatory/ Vestibular (head in space)</a:t>
            </a:r>
          </a:p>
          <a:p>
            <a:r>
              <a:rPr lang="en-US" dirty="0"/>
              <a:t>Damage to association area- could reach in pockets and not recognize object like a coin.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26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08260"/>
            <a:ext cx="8908888" cy="668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6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0" y="269033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9144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_______16) Depolarization is due to</a:t>
            </a:r>
            <a:endParaRPr lang="en-US" sz="1200" dirty="0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  <a:cs typeface="Palatino Linotype" panose="02040502050505030304" pitchFamily="18" charset="0"/>
            </a:endParaRPr>
          </a:p>
          <a:p>
            <a:pPr>
              <a:tabLst>
                <a:tab pos="9144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A) potassium exiting a nerve cell</a:t>
            </a:r>
            <a:endParaRPr lang="en-US" sz="1200" dirty="0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  <a:cs typeface="Palatino Linotype" panose="02040502050505030304" pitchFamily="18" charset="0"/>
            </a:endParaRPr>
          </a:p>
          <a:p>
            <a:pPr>
              <a:tabLst>
                <a:tab pos="9144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B) sodium leaving a nerve cell </a:t>
            </a:r>
            <a:endParaRPr lang="en-US" sz="1200" dirty="0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  <a:cs typeface="Palatino Linotype" panose="02040502050505030304" pitchFamily="18" charset="0"/>
            </a:endParaRPr>
          </a:p>
          <a:p>
            <a:pPr>
              <a:tabLst>
                <a:tab pos="9144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C) potassium entering a nerve cell</a:t>
            </a:r>
            <a:endParaRPr lang="en-US" sz="1200" dirty="0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  <a:cs typeface="Palatino Linotype" panose="02040502050505030304" pitchFamily="18" charset="0"/>
            </a:endParaRPr>
          </a:p>
          <a:p>
            <a:pPr>
              <a:tabLst>
                <a:tab pos="9144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D) sodium coming into a nerve cell</a:t>
            </a:r>
            <a:endParaRPr lang="en-US" sz="12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24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7530</TotalTime>
  <Words>1007</Words>
  <Application>Microsoft Office PowerPoint</Application>
  <PresentationFormat>Widescreen</PresentationFormat>
  <Paragraphs>177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Palatino Linotype</vt:lpstr>
      <vt:lpstr>Times New Roman</vt:lpstr>
      <vt:lpstr>Office Theme</vt:lpstr>
      <vt:lpstr>PowerPoint Presentation</vt:lpstr>
      <vt:lpstr>The Central Nervous System</vt:lpstr>
      <vt:lpstr>The Cerebrum </vt:lpstr>
      <vt:lpstr>White and Gray matter </vt:lpstr>
      <vt:lpstr>PowerPoint Presentation</vt:lpstr>
      <vt:lpstr>Frontal Lobe</vt:lpstr>
      <vt:lpstr>Parietal lobe: Input lobe</vt:lpstr>
      <vt:lpstr>PowerPoint Presentation</vt:lpstr>
      <vt:lpstr>PowerPoint Presentation</vt:lpstr>
      <vt:lpstr>Cerebral dominance</vt:lpstr>
      <vt:lpstr>More lobes:</vt:lpstr>
      <vt:lpstr>Cerebral dominance</vt:lpstr>
      <vt:lpstr>The “Diencephalon”</vt:lpstr>
      <vt:lpstr>The “Diencephalon”</vt:lpstr>
      <vt:lpstr>PowerPoint Presentation</vt:lpstr>
      <vt:lpstr>Brain stem </vt:lpstr>
      <vt:lpstr>PowerPoint Presentation</vt:lpstr>
      <vt:lpstr>Cerebellum</vt:lpstr>
      <vt:lpstr>Limbic System</vt:lpstr>
      <vt:lpstr>PowerPoint Presentation</vt:lpstr>
      <vt:lpstr>PowerPoint Presentation</vt:lpstr>
      <vt:lpstr>Meninges</vt:lpstr>
      <vt:lpstr>PowerPoint Presentation</vt:lpstr>
      <vt:lpstr>Head Trauma</vt:lpstr>
      <vt:lpstr>Spinal Cord Slide</vt:lpstr>
      <vt:lpstr>PowerPoint Presentation</vt:lpstr>
      <vt:lpstr>Spinal Cord Trauma</vt:lpstr>
      <vt:lpstr>PowerPoint Presentation</vt:lpstr>
      <vt:lpstr>Nerve regeneration</vt:lpstr>
      <vt:lpstr>Anatomical structure of Nerves</vt:lpstr>
      <vt:lpstr>PowerPoint Presentation</vt:lpstr>
      <vt:lpstr>Reflexes</vt:lpstr>
      <vt:lpstr>Autonomic Nervous System</vt:lpstr>
      <vt:lpstr>PowerPoint Presentation</vt:lpstr>
    </vt:vector>
  </TitlesOfParts>
  <Company>CCSD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Timothy Wanninger</dc:creator>
  <cp:lastModifiedBy>Timothy Wanninger</cp:lastModifiedBy>
  <cp:revision>21</cp:revision>
  <dcterms:created xsi:type="dcterms:W3CDTF">2017-10-07T18:09:50Z</dcterms:created>
  <dcterms:modified xsi:type="dcterms:W3CDTF">2017-10-17T19:47:02Z</dcterms:modified>
</cp:coreProperties>
</file>