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5" r:id="rId11"/>
    <p:sldId id="266" r:id="rId12"/>
    <p:sldId id="273" r:id="rId13"/>
    <p:sldId id="274" r:id="rId14"/>
    <p:sldId id="264" r:id="rId15"/>
    <p:sldId id="284" r:id="rId16"/>
    <p:sldId id="285" r:id="rId17"/>
    <p:sldId id="286" r:id="rId18"/>
    <p:sldId id="279" r:id="rId19"/>
    <p:sldId id="277" r:id="rId20"/>
    <p:sldId id="282" r:id="rId21"/>
    <p:sldId id="278" r:id="rId22"/>
    <p:sldId id="283" r:id="rId23"/>
    <p:sldId id="287" r:id="rId24"/>
    <p:sldId id="275" r:id="rId25"/>
    <p:sldId id="288" r:id="rId26"/>
    <p:sldId id="289" r:id="rId27"/>
    <p:sldId id="280" r:id="rId28"/>
    <p:sldId id="267" r:id="rId29"/>
    <p:sldId id="290" r:id="rId30"/>
    <p:sldId id="291" r:id="rId31"/>
    <p:sldId id="268" r:id="rId32"/>
    <p:sldId id="292" r:id="rId33"/>
    <p:sldId id="293" r:id="rId34"/>
    <p:sldId id="269" r:id="rId35"/>
    <p:sldId id="294" r:id="rId36"/>
    <p:sldId id="272" r:id="rId37"/>
    <p:sldId id="270" r:id="rId38"/>
    <p:sldId id="271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D9FED-5C1F-4D5C-9CFD-0C0EC7F51920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73B68-AE0E-4BBA-8EA2-8B6F64A2E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3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Right straighter</a:t>
            </a:r>
            <a:r>
              <a:rPr lang="en-US" baseline="0" dirty="0" smtClean="0"/>
              <a:t> and wider, easier to get things stuck.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73B68-AE0E-4BBA-8EA2-8B6F64A2E8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5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8OC7EiqBKQ&amp;t=6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GNiwCXHYJo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JDpr05zmB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6zRxrBE3w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Respiratory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Lungs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Thoracic Cavity</a:t>
            </a:r>
          </a:p>
          <a:p>
            <a:r>
              <a:rPr lang="en-US" dirty="0" smtClean="0"/>
              <a:t>“Root”- where blood vessels enter </a:t>
            </a:r>
          </a:p>
          <a:p>
            <a:pPr marL="0" indent="0">
              <a:buNone/>
            </a:pPr>
            <a:r>
              <a:rPr lang="en-US" dirty="0" smtClean="0"/>
              <a:t>and leave</a:t>
            </a:r>
          </a:p>
          <a:p>
            <a:endParaRPr lang="en-US" dirty="0"/>
          </a:p>
          <a:p>
            <a:r>
              <a:rPr lang="en-US" dirty="0" smtClean="0"/>
              <a:t>Apex- narrow superior tip</a:t>
            </a:r>
          </a:p>
          <a:p>
            <a:r>
              <a:rPr lang="en-US" dirty="0" smtClean="0"/>
              <a:t>Base- Bottom</a:t>
            </a:r>
          </a:p>
          <a:p>
            <a:endParaRPr lang="en-US" dirty="0"/>
          </a:p>
          <a:p>
            <a:r>
              <a:rPr lang="en-US" dirty="0" smtClean="0"/>
              <a:t>Left is smaller- 2 lobes / Right is larger 3 lobes</a:t>
            </a:r>
          </a:p>
          <a:p>
            <a:pPr lvl="1"/>
            <a:r>
              <a:rPr lang="en-US" dirty="0" smtClean="0"/>
              <a:t>Superior / middle / inferior</a:t>
            </a:r>
          </a:p>
          <a:p>
            <a:pPr lvl="1"/>
            <a:endParaRPr lang="en-US" dirty="0"/>
          </a:p>
          <a:p>
            <a:r>
              <a:rPr lang="en-US" dirty="0" smtClean="0"/>
              <a:t>Disease of the lung usually is isolated to specific regions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999" y="0"/>
            <a:ext cx="5284001" cy="424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1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81908"/>
            <a:ext cx="8915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Double layer serous membrane</a:t>
            </a:r>
          </a:p>
          <a:p>
            <a:pPr lvl="1"/>
            <a:r>
              <a:rPr lang="en-US" dirty="0" smtClean="0"/>
              <a:t>Parietal pleura- covers thoracic wall and diaphragm</a:t>
            </a:r>
          </a:p>
          <a:p>
            <a:pPr lvl="1"/>
            <a:r>
              <a:rPr lang="en-US" dirty="0" smtClean="0"/>
              <a:t>Visceral Pleura- cover external lung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Pleural Cavity between them</a:t>
            </a:r>
          </a:p>
          <a:p>
            <a:pPr lvl="2"/>
            <a:r>
              <a:rPr lang="en-US" dirty="0" smtClean="0"/>
              <a:t>Pleural fluid to lubricate movement</a:t>
            </a:r>
          </a:p>
          <a:p>
            <a:pPr lvl="2"/>
            <a:endParaRPr lang="en-US" dirty="0"/>
          </a:p>
          <a:p>
            <a:r>
              <a:rPr lang="en-US" dirty="0" smtClean="0"/>
              <a:t>Pleurisy- inflammation often from pneumonia. </a:t>
            </a:r>
          </a:p>
          <a:p>
            <a:pPr lvl="1"/>
            <a:r>
              <a:rPr lang="en-US" dirty="0" smtClean="0"/>
              <a:t>Becomes rough</a:t>
            </a:r>
          </a:p>
          <a:p>
            <a:pPr lvl="2"/>
            <a:r>
              <a:rPr lang="en-US" dirty="0" smtClean="0"/>
              <a:t>Stabbing pain with each breath</a:t>
            </a:r>
          </a:p>
          <a:p>
            <a:pPr lvl="2"/>
            <a:endParaRPr lang="en-US" dirty="0"/>
          </a:p>
          <a:p>
            <a:r>
              <a:rPr lang="en-US" dirty="0" smtClean="0"/>
              <a:t>Pleural effusion- buildup of fluid in lungs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4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Bronchi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Right and left Primary bronchus – enter lung at hilum.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secondary, tertiary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 gas exchange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 you go inferior; cartilage decreases and smooth muscle increases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When no longer have cartilage, they are called bronchioles.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5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68965"/>
            <a:ext cx="6860499" cy="678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1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Alveoli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677" y="2555631"/>
            <a:ext cx="4177348" cy="3777622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ite of respiration</a:t>
            </a:r>
            <a:endParaRPr lang="en-US" dirty="0"/>
          </a:p>
          <a:p>
            <a:r>
              <a:rPr lang="en-US" dirty="0" smtClean="0"/>
              <a:t>Simple squamous</a:t>
            </a:r>
          </a:p>
          <a:p>
            <a:endParaRPr lang="en-US" dirty="0"/>
          </a:p>
          <a:p>
            <a:r>
              <a:rPr lang="en-US" dirty="0" smtClean="0"/>
              <a:t>Dead end for air microorganisms</a:t>
            </a:r>
          </a:p>
          <a:p>
            <a:pPr lvl="1"/>
            <a:r>
              <a:rPr lang="en-US" dirty="0" smtClean="0"/>
              <a:t>Many macrophages</a:t>
            </a:r>
          </a:p>
          <a:p>
            <a:pPr lvl="1"/>
            <a:r>
              <a:rPr lang="en-US" dirty="0" smtClean="0"/>
              <a:t>Swallow and clear over 2 million dead macrophages an hour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0" y="2295525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3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11/28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2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903" y="0"/>
            <a:ext cx="5967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Boyle’s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699" y="1905000"/>
            <a:ext cx="8915400" cy="3777622"/>
          </a:xfrm>
        </p:spPr>
        <p:txBody>
          <a:bodyPr/>
          <a:lstStyle/>
          <a:p>
            <a:r>
              <a:rPr lang="en-US" dirty="0" smtClean="0"/>
              <a:t>The pressure of gas is inversely related to the volume of the container.</a:t>
            </a:r>
          </a:p>
          <a:p>
            <a:pPr lvl="1"/>
            <a:r>
              <a:rPr lang="en-US" dirty="0" smtClean="0"/>
              <a:t>Gases always fill their container.</a:t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To inhale- pressure in lungs has to be </a:t>
            </a:r>
          </a:p>
          <a:p>
            <a:pPr marL="0" indent="0">
              <a:buNone/>
            </a:pPr>
            <a:r>
              <a:rPr lang="en-US" dirty="0" smtClean="0"/>
              <a:t>Lower than that of the surrounding air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Exhale- higher in lungs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929" y="2468579"/>
            <a:ext cx="5847071" cy="438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5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Alveoli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cells to produce </a:t>
            </a:r>
            <a:r>
              <a:rPr lang="en-US" b="1" dirty="0" smtClean="0"/>
              <a:t>surfactant</a:t>
            </a:r>
            <a:r>
              <a:rPr lang="en-US" dirty="0" smtClean="0"/>
              <a:t>- decreases</a:t>
            </a:r>
          </a:p>
          <a:p>
            <a:endParaRPr lang="en-US" dirty="0"/>
          </a:p>
          <a:p>
            <a:r>
              <a:rPr lang="en-US" dirty="0" smtClean="0"/>
              <a:t>Water liked to bond to itself, which would close up the alveoli</a:t>
            </a:r>
          </a:p>
          <a:p>
            <a:endParaRPr lang="en-US" dirty="0"/>
          </a:p>
          <a:p>
            <a:r>
              <a:rPr lang="en-US" dirty="0" smtClean="0"/>
              <a:t>Keeps the alveoli open to allow gas exchange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Premature babies have issues with this- 2 months premature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8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57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Pulmonary Ventilation- air moved into and out of lungs</a:t>
            </a:r>
          </a:p>
          <a:p>
            <a:r>
              <a:rPr lang="en-US" dirty="0" smtClean="0"/>
              <a:t>External Respiration- Diffusion of oxygen from lungs to blood</a:t>
            </a:r>
          </a:p>
          <a:p>
            <a:r>
              <a:rPr lang="en-US" dirty="0" smtClean="0"/>
              <a:t>Internal Respiration- Oxygen diffusion from blood to tissues</a:t>
            </a:r>
          </a:p>
          <a:p>
            <a:r>
              <a:rPr lang="en-US" dirty="0" smtClean="0"/>
              <a:t>Transport of respiratory gases</a:t>
            </a:r>
          </a:p>
          <a:p>
            <a:endParaRPr lang="en-US" dirty="0"/>
          </a:p>
          <a:p>
            <a:r>
              <a:rPr lang="en-US" dirty="0" smtClean="0"/>
              <a:t>Relies of </a:t>
            </a:r>
            <a:r>
              <a:rPr lang="en-US" dirty="0"/>
              <a:t>c</a:t>
            </a:r>
            <a:r>
              <a:rPr lang="en-US" dirty="0" smtClean="0"/>
              <a:t>ardiovascular for the last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is to increase the volume / decrease the pressure of the thoracic cavity.</a:t>
            </a:r>
          </a:p>
          <a:p>
            <a:endParaRPr lang="en-US" dirty="0"/>
          </a:p>
          <a:p>
            <a:r>
              <a:rPr lang="en-US" dirty="0" smtClean="0"/>
              <a:t>Diaphragm- contracts- moves inferior and flattens</a:t>
            </a:r>
          </a:p>
          <a:p>
            <a:r>
              <a:rPr lang="en-US" dirty="0" smtClean="0"/>
              <a:t>External </a:t>
            </a:r>
            <a:r>
              <a:rPr lang="en-US" dirty="0" err="1" smtClean="0"/>
              <a:t>intercostals</a:t>
            </a:r>
            <a:r>
              <a:rPr lang="en-US" dirty="0" smtClean="0"/>
              <a:t> – contract – lift ribcage and sternum superiorly and outward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a passive process- no muscle contraction required.</a:t>
            </a:r>
          </a:p>
          <a:p>
            <a:pPr lvl="1"/>
            <a:r>
              <a:rPr lang="en-US" dirty="0" smtClean="0"/>
              <a:t>Relies on lung elasticity</a:t>
            </a:r>
          </a:p>
          <a:p>
            <a:pPr lvl="1"/>
            <a:endParaRPr lang="en-US" dirty="0"/>
          </a:p>
          <a:p>
            <a:r>
              <a:rPr lang="en-US" dirty="0" smtClean="0"/>
              <a:t>External </a:t>
            </a:r>
            <a:r>
              <a:rPr lang="en-US" dirty="0" err="1" smtClean="0"/>
              <a:t>intercostals</a:t>
            </a:r>
            <a:r>
              <a:rPr lang="en-US" dirty="0" smtClean="0"/>
              <a:t> and diaphragm relax.</a:t>
            </a:r>
          </a:p>
          <a:p>
            <a:pPr lvl="1"/>
            <a:r>
              <a:rPr lang="en-US" dirty="0" smtClean="0"/>
              <a:t>Decrease volume / increase pressure of thoracic cavity</a:t>
            </a:r>
          </a:p>
          <a:p>
            <a:pPr lvl="1"/>
            <a:endParaRPr lang="en-US" dirty="0"/>
          </a:p>
          <a:p>
            <a:r>
              <a:rPr lang="en-US" dirty="0" smtClean="0"/>
              <a:t>Forced expiration- relies of contraction of:</a:t>
            </a:r>
          </a:p>
          <a:p>
            <a:pPr lvl="1"/>
            <a:r>
              <a:rPr lang="en-US" dirty="0" smtClean="0"/>
              <a:t>Abdominal muscles (</a:t>
            </a:r>
            <a:r>
              <a:rPr lang="en-US" dirty="0" err="1" smtClean="0"/>
              <a:t>obliques</a:t>
            </a:r>
            <a:r>
              <a:rPr lang="en-US" dirty="0" smtClean="0"/>
              <a:t>) to force abdominal organ superior against the diaphragm</a:t>
            </a:r>
          </a:p>
          <a:p>
            <a:pPr lvl="1"/>
            <a:r>
              <a:rPr lang="en-US" dirty="0" smtClean="0"/>
              <a:t>Internal </a:t>
            </a:r>
            <a:r>
              <a:rPr lang="en-US" dirty="0" err="1" smtClean="0"/>
              <a:t>intercostals</a:t>
            </a:r>
            <a:r>
              <a:rPr lang="en-US" dirty="0" smtClean="0"/>
              <a:t>- depress ribcage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3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harder to breathe at high altitude?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Breath sounds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www.youtube.com/watch?v=O8OC7EiqBKQ&amp;t=6s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Volumes</a:t>
            </a:r>
            <a:endParaRPr lang="en-US" dirty="0"/>
          </a:p>
        </p:txBody>
      </p:sp>
      <p:pic>
        <p:nvPicPr>
          <p:cNvPr id="1026" name="Picture 2" descr="Image result for lung volume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433" y="1665026"/>
            <a:ext cx="904875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66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Volume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Atelectasis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Collapsed lung </a:t>
            </a:r>
          </a:p>
          <a:p>
            <a:pPr lvl="1"/>
            <a:r>
              <a:rPr lang="en-US" dirty="0" smtClean="0"/>
              <a:t>Could happen with pneumonia when bronchiole becomes plugged</a:t>
            </a:r>
          </a:p>
          <a:p>
            <a:pPr lvl="1"/>
            <a:r>
              <a:rPr lang="en-US" dirty="0" smtClean="0"/>
              <a:t>Loss of the seal of parietal pleura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Treatment often involves removing obstruction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533" y="3238500"/>
            <a:ext cx="3429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Asthma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189871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Episodic coughing, chest tightness, wheezing, difficulty breathing.</a:t>
            </a:r>
          </a:p>
          <a:p>
            <a:pPr lvl="1"/>
            <a:r>
              <a:rPr lang="en-US" dirty="0" smtClean="0"/>
              <a:t>Reversible obstruction</a:t>
            </a:r>
          </a:p>
          <a:p>
            <a:pPr lvl="1"/>
            <a:endParaRPr lang="en-US" dirty="0"/>
          </a:p>
          <a:p>
            <a:r>
              <a:rPr lang="en-US" dirty="0" smtClean="0"/>
              <a:t>Hard to determine cause</a:t>
            </a:r>
          </a:p>
          <a:p>
            <a:pPr lvl="1"/>
            <a:r>
              <a:rPr lang="en-US" dirty="0" smtClean="0"/>
              <a:t>Initially thought to be bronchospasm triggered by allergens, cold air or exercise</a:t>
            </a:r>
          </a:p>
          <a:p>
            <a:pPr lvl="2"/>
            <a:r>
              <a:rPr lang="en-US" dirty="0" smtClean="0"/>
              <a:t>Bronchospasm has been shown to have little impact though.</a:t>
            </a:r>
          </a:p>
          <a:p>
            <a:pPr lvl="1"/>
            <a:r>
              <a:rPr lang="en-US" dirty="0" smtClean="0"/>
              <a:t>Thought to be allergic response caused by inflammation</a:t>
            </a:r>
          </a:p>
          <a:p>
            <a:pPr lvl="2"/>
            <a:r>
              <a:rPr lang="en-US" dirty="0" smtClean="0"/>
              <a:t>Once sensitized, bronchospasm has even greater impact</a:t>
            </a:r>
          </a:p>
          <a:p>
            <a:pPr lvl="1"/>
            <a:r>
              <a:rPr lang="en-US" dirty="0" smtClean="0"/>
              <a:t>1 of 10 have it, increasing rapidly</a:t>
            </a:r>
          </a:p>
          <a:p>
            <a:pPr lvl="1"/>
            <a:r>
              <a:rPr lang="en-US" dirty="0" smtClean="0"/>
              <a:t>Treatments focus on corticosteroids to decrease underlying inflammation instead of fast acting bronchodilators of past.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1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858" y="1111"/>
            <a:ext cx="10339754" cy="685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Respiratory system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Conducting zone- no gas exchange. Rigid tubes.</a:t>
            </a:r>
          </a:p>
          <a:p>
            <a:r>
              <a:rPr lang="en-US" dirty="0" smtClean="0"/>
              <a:t>Respiratory zone- gas exchange.</a:t>
            </a:r>
          </a:p>
          <a:p>
            <a:pPr lvl="1"/>
            <a:r>
              <a:rPr lang="en-US" dirty="0" smtClean="0"/>
              <a:t>Resp. bronchioles, alveoli</a:t>
            </a:r>
          </a:p>
          <a:p>
            <a:pPr lvl="1"/>
            <a:endParaRPr lang="en-US" dirty="0"/>
          </a:p>
          <a:p>
            <a:r>
              <a:rPr lang="en-US" dirty="0" smtClean="0"/>
              <a:t>Nose</a:t>
            </a:r>
          </a:p>
          <a:p>
            <a:pPr lvl="1"/>
            <a:r>
              <a:rPr lang="en-US" dirty="0" smtClean="0"/>
              <a:t>Moistens and warms air</a:t>
            </a:r>
          </a:p>
          <a:p>
            <a:pPr lvl="1"/>
            <a:r>
              <a:rPr lang="en-US" dirty="0" smtClean="0"/>
              <a:t>Filters and cleans inspired air</a:t>
            </a:r>
          </a:p>
          <a:p>
            <a:pPr lvl="1"/>
            <a:r>
              <a:rPr lang="en-US" dirty="0" smtClean="0"/>
              <a:t>Resonating chamber for speech</a:t>
            </a:r>
          </a:p>
          <a:p>
            <a:pPr lvl="1"/>
            <a:r>
              <a:rPr lang="en-US" dirty="0" smtClean="0"/>
              <a:t>Sense of smell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3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431"/>
            <a:ext cx="12241220" cy="649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1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Tuberculosis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517" y="1402079"/>
            <a:ext cx="8915400" cy="4482905"/>
          </a:xfrm>
        </p:spPr>
        <p:txBody>
          <a:bodyPr>
            <a:normAutofit/>
          </a:bodyPr>
          <a:lstStyle/>
          <a:p>
            <a:r>
              <a:rPr lang="en-US" dirty="0" smtClean="0"/>
              <a:t>Infectious disease by bacterium mycobacterium tuberculosis.</a:t>
            </a:r>
          </a:p>
          <a:p>
            <a:pPr lvl="1"/>
            <a:r>
              <a:rPr lang="en-US" dirty="0" smtClean="0"/>
              <a:t>Spread by inhaling and coughing </a:t>
            </a:r>
          </a:p>
          <a:p>
            <a:pPr lvl="1"/>
            <a:r>
              <a:rPr lang="en-US" dirty="0" smtClean="0"/>
              <a:t>1/3 of world is infected with it!</a:t>
            </a:r>
          </a:p>
          <a:p>
            <a:pPr lvl="2"/>
            <a:r>
              <a:rPr lang="en-US" dirty="0" smtClean="0"/>
              <a:t>Most never develop active TB because body triggers a massive immune response against it which walls it off in nodules in the lungs (tubercles)</a:t>
            </a:r>
          </a:p>
          <a:p>
            <a:pPr lvl="3"/>
            <a:r>
              <a:rPr lang="en-US" dirty="0" smtClean="0"/>
              <a:t>Bacteria survives in the tubercles, weakened immune systems can allow it to become active</a:t>
            </a:r>
            <a:r>
              <a:rPr lang="en-US" dirty="0" smtClean="0"/>
              <a:t>.</a:t>
            </a:r>
          </a:p>
          <a:p>
            <a:pPr lvl="4"/>
            <a:r>
              <a:rPr lang="en-US" dirty="0" smtClean="0"/>
              <a:t>#1 killer of AIDS</a:t>
            </a:r>
            <a:endParaRPr lang="en-US" dirty="0" smtClean="0"/>
          </a:p>
          <a:p>
            <a:pPr lvl="3"/>
            <a:endParaRPr lang="en-US" dirty="0"/>
          </a:p>
          <a:p>
            <a:pPr lvl="1"/>
            <a:r>
              <a:rPr lang="en-US" dirty="0" err="1" smtClean="0"/>
              <a:t>Sx</a:t>
            </a:r>
            <a:r>
              <a:rPr lang="en-US" dirty="0" smtClean="0"/>
              <a:t>: fever, night sweats, weight loss, coughing up blood.</a:t>
            </a:r>
          </a:p>
          <a:p>
            <a:pPr lvl="1"/>
            <a:r>
              <a:rPr lang="en-US" dirty="0" smtClean="0"/>
              <a:t>Drug resistant strains are </a:t>
            </a:r>
            <a:r>
              <a:rPr lang="en-US" dirty="0" smtClean="0"/>
              <a:t>increasing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449" y="3475188"/>
            <a:ext cx="4201551" cy="362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923" y="-270802"/>
            <a:ext cx="7539404" cy="746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800" y="-40131"/>
            <a:ext cx="10273812" cy="689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939" y="2164832"/>
            <a:ext cx="9633609" cy="42371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Leading cause of death in both men and women in NA</a:t>
            </a:r>
          </a:p>
          <a:p>
            <a:pPr lvl="1"/>
            <a:r>
              <a:rPr lang="en-US" dirty="0" smtClean="0"/>
              <a:t>More than breast, colon, prostate combined</a:t>
            </a:r>
          </a:p>
          <a:p>
            <a:r>
              <a:rPr lang="en-US" dirty="0" smtClean="0"/>
              <a:t>90% of cases linked to smoking</a:t>
            </a:r>
          </a:p>
          <a:p>
            <a:pPr lvl="1"/>
            <a:r>
              <a:rPr lang="en-US" dirty="0"/>
              <a:t>Smoking paralyses </a:t>
            </a:r>
            <a:r>
              <a:rPr lang="en-US" dirty="0" smtClean="0"/>
              <a:t>cilia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5 year survival rate of 17%</a:t>
            </a:r>
          </a:p>
          <a:p>
            <a:r>
              <a:rPr lang="en-US" dirty="0" smtClean="0"/>
              <a:t>3 most common types</a:t>
            </a:r>
          </a:p>
          <a:p>
            <a:pPr lvl="1"/>
            <a:r>
              <a:rPr lang="en-US" dirty="0" smtClean="0"/>
              <a:t>Adenocarcinoma- 40% - </a:t>
            </a:r>
          </a:p>
          <a:p>
            <a:pPr lvl="1"/>
            <a:r>
              <a:rPr lang="en-US" dirty="0" smtClean="0"/>
              <a:t>Squamous cell- forms masses that hollow out the lung and bleed</a:t>
            </a:r>
          </a:p>
          <a:p>
            <a:pPr lvl="1"/>
            <a:r>
              <a:rPr lang="en-US" dirty="0" smtClean="0"/>
              <a:t>Small cell- originate in the bronchi and grow aggressively – rapidly metastasizes</a:t>
            </a:r>
          </a:p>
          <a:p>
            <a:pPr lvl="1"/>
            <a:endParaRPr lang="en-US" dirty="0"/>
          </a:p>
          <a:p>
            <a:r>
              <a:rPr lang="en-US" dirty="0" smtClean="0"/>
              <a:t>If you can catch it before metastasis, can cut it out.</a:t>
            </a:r>
          </a:p>
          <a:p>
            <a:r>
              <a:rPr lang="en-US" dirty="0" smtClean="0"/>
              <a:t>Developing breath test </a:t>
            </a:r>
            <a:r>
              <a:rPr lang="en-US" dirty="0" smtClean="0"/>
              <a:t>for </a:t>
            </a:r>
            <a:r>
              <a:rPr lang="en-US" dirty="0" smtClean="0"/>
              <a:t>using gold nanoparticles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694" y="162067"/>
            <a:ext cx="3659306" cy="365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5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Smoker versus normal lung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www.youtube.com/watch?v=eGNiwCXHYJo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2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Cystic Fibrosis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471" y="2174543"/>
            <a:ext cx="8915400" cy="3777622"/>
          </a:xfrm>
        </p:spPr>
        <p:txBody>
          <a:bodyPr/>
          <a:lstStyle/>
          <a:p>
            <a:r>
              <a:rPr lang="en-US" dirty="0" smtClean="0"/>
              <a:t>Most common lethal genetic disease</a:t>
            </a:r>
          </a:p>
          <a:p>
            <a:pPr lvl="1"/>
            <a:r>
              <a:rPr lang="en-US" dirty="0" smtClean="0"/>
              <a:t>1 /2400 births</a:t>
            </a:r>
          </a:p>
          <a:p>
            <a:pPr lvl="1"/>
            <a:endParaRPr lang="en-US" dirty="0"/>
          </a:p>
          <a:p>
            <a:r>
              <a:rPr lang="en-US" dirty="0" smtClean="0"/>
              <a:t>Mucus clogs up respiratory passages</a:t>
            </a:r>
          </a:p>
          <a:p>
            <a:pPr lvl="1"/>
            <a:r>
              <a:rPr lang="en-US" dirty="0" smtClean="0"/>
              <a:t>Breeding ground for disease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498" y="3108960"/>
            <a:ext cx="4993502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7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COPD- Chronic Obstructive Pulmonary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Emphysema- permanent enlargement of alveoli and destruction of alveoli walls. Barrel chested.</a:t>
            </a:r>
          </a:p>
          <a:p>
            <a:r>
              <a:rPr lang="en-US" dirty="0" smtClean="0"/>
              <a:t>Chronic Bronchitis- inflammation of lower respiratory tract which causes the body to form fibrosis, impacting lung function</a:t>
            </a:r>
          </a:p>
          <a:p>
            <a:endParaRPr lang="en-US" dirty="0"/>
          </a:p>
          <a:p>
            <a:pPr lvl="1"/>
            <a:r>
              <a:rPr lang="en-US" dirty="0" smtClean="0"/>
              <a:t>SX: both are irreversible decrease in ability to breathe air out.</a:t>
            </a:r>
          </a:p>
          <a:p>
            <a:pPr lvl="2"/>
            <a:r>
              <a:rPr lang="en-US" dirty="0" smtClean="0"/>
              <a:t>80% were smokers/ Dyspnea (labored breathing) / coughing / hypoventilation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1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97" y="450167"/>
            <a:ext cx="12205398" cy="640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915" y="0"/>
            <a:ext cx="9973994" cy="682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Pharynx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Connects nose to esophagus and Larynx</a:t>
            </a:r>
          </a:p>
          <a:p>
            <a:endParaRPr lang="en-US" dirty="0"/>
          </a:p>
          <a:p>
            <a:r>
              <a:rPr lang="en-US" dirty="0" smtClean="0"/>
              <a:t>3 regions</a:t>
            </a:r>
          </a:p>
          <a:p>
            <a:pPr lvl="1"/>
            <a:r>
              <a:rPr lang="en-US" dirty="0" smtClean="0"/>
              <a:t>Nasopharynx- only air. Closed off by soft palate and uvula when swallowing.</a:t>
            </a:r>
          </a:p>
          <a:p>
            <a:pPr lvl="2"/>
            <a:r>
              <a:rPr lang="en-US" dirty="0" smtClean="0"/>
              <a:t>Has adenoid tonsils</a:t>
            </a:r>
          </a:p>
          <a:p>
            <a:pPr lvl="2"/>
            <a:r>
              <a:rPr lang="en-US" dirty="0" smtClean="0"/>
              <a:t>Pseudostratified</a:t>
            </a:r>
          </a:p>
          <a:p>
            <a:pPr lvl="1"/>
            <a:r>
              <a:rPr lang="en-US" dirty="0" smtClean="0"/>
              <a:t>Oropharynx- Food and Air</a:t>
            </a:r>
          </a:p>
          <a:p>
            <a:pPr lvl="2"/>
            <a:r>
              <a:rPr lang="en-US" dirty="0" smtClean="0"/>
              <a:t>Stratified squamous</a:t>
            </a:r>
          </a:p>
          <a:p>
            <a:pPr lvl="1"/>
            <a:r>
              <a:rPr lang="en-US" dirty="0" smtClean="0"/>
              <a:t>Laryngopharynx- food and air</a:t>
            </a:r>
          </a:p>
          <a:p>
            <a:pPr lvl="2"/>
            <a:r>
              <a:rPr lang="en-US" dirty="0" smtClean="0"/>
              <a:t>Food gets ‘right of way” over air</a:t>
            </a:r>
          </a:p>
        </p:txBody>
      </p:sp>
    </p:spTree>
    <p:extLst>
      <p:ext uri="{BB962C8B-B14F-4D97-AF65-F5344CB8AC3E}">
        <p14:creationId xmlns:p14="http://schemas.microsoft.com/office/powerpoint/2010/main" val="369512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Larynx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75803"/>
            <a:ext cx="8915400" cy="377762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AKA voice box</a:t>
            </a:r>
          </a:p>
          <a:p>
            <a:endParaRPr lang="en-US" dirty="0"/>
          </a:p>
          <a:p>
            <a:r>
              <a:rPr lang="en-US" dirty="0" smtClean="0"/>
              <a:t>Voice production</a:t>
            </a:r>
          </a:p>
          <a:p>
            <a:r>
              <a:rPr lang="en-US" dirty="0" smtClean="0"/>
              <a:t>Provides open airway to trachea</a:t>
            </a:r>
          </a:p>
          <a:p>
            <a:r>
              <a:rPr lang="en-US" dirty="0" smtClean="0"/>
              <a:t>Routes food and air</a:t>
            </a:r>
          </a:p>
          <a:p>
            <a:endParaRPr lang="en-US" dirty="0"/>
          </a:p>
          <a:p>
            <a:pPr marL="342900" lvl="1" indent="-342900"/>
            <a:r>
              <a:rPr lang="en-US" dirty="0" smtClean="0"/>
              <a:t>Epiglottis- elastic cartilage that covers trachea when swallowing</a:t>
            </a:r>
          </a:p>
          <a:p>
            <a:endParaRPr lang="en-US" dirty="0" smtClean="0"/>
          </a:p>
          <a:p>
            <a:r>
              <a:rPr lang="en-US" dirty="0" smtClean="0"/>
              <a:t>The rest is made up of hyaline cartilage</a:t>
            </a:r>
          </a:p>
          <a:p>
            <a:pPr lvl="1"/>
            <a:r>
              <a:rPr lang="en-US" dirty="0" smtClean="0"/>
              <a:t>Laryngeal prominence- Adam's apple </a:t>
            </a:r>
          </a:p>
          <a:p>
            <a:pPr lvl="1"/>
            <a:r>
              <a:rPr lang="en-US" dirty="0" smtClean="0"/>
              <a:t>Cricoid cartilage – rings </a:t>
            </a:r>
          </a:p>
          <a:p>
            <a:endParaRPr lang="en-US" dirty="0"/>
          </a:p>
          <a:p>
            <a:r>
              <a:rPr lang="en-US" dirty="0" smtClean="0"/>
              <a:t>Laryngitis- swelling of vocal folds causing hoarseness  </a:t>
            </a:r>
          </a:p>
        </p:txBody>
      </p:sp>
    </p:spTree>
    <p:extLst>
      <p:ext uri="{BB962C8B-B14F-4D97-AF65-F5344CB8AC3E}">
        <p14:creationId xmlns:p14="http://schemas.microsoft.com/office/powerpoint/2010/main" val="162720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Trachea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827" y="1264555"/>
            <a:ext cx="8915400" cy="3777622"/>
          </a:xfrm>
        </p:spPr>
        <p:txBody>
          <a:bodyPr/>
          <a:lstStyle/>
          <a:p>
            <a:r>
              <a:rPr lang="en-US" dirty="0" smtClean="0"/>
              <a:t>AKA: Windpipe</a:t>
            </a:r>
          </a:p>
          <a:p>
            <a:endParaRPr lang="en-US" dirty="0"/>
          </a:p>
          <a:p>
            <a:r>
              <a:rPr lang="en-US" dirty="0" smtClean="0"/>
              <a:t>Ends by dividing into two primary bronchi</a:t>
            </a:r>
          </a:p>
          <a:p>
            <a:endParaRPr lang="en-US" dirty="0"/>
          </a:p>
          <a:p>
            <a:r>
              <a:rPr lang="en-US" dirty="0" smtClean="0"/>
              <a:t>Covered with pseudo. Epithelium</a:t>
            </a:r>
          </a:p>
          <a:p>
            <a:pPr lvl="1"/>
            <a:r>
              <a:rPr lang="en-US" dirty="0" smtClean="0"/>
              <a:t>Smoking destroys the cilia</a:t>
            </a:r>
          </a:p>
          <a:p>
            <a:pPr lvl="2"/>
            <a:r>
              <a:rPr lang="en-US" dirty="0" smtClean="0"/>
              <a:t>Coughing is the only way to remove mucus in the absence of cilia</a:t>
            </a:r>
          </a:p>
          <a:p>
            <a:pPr lvl="3"/>
            <a:r>
              <a:rPr lang="en-US" dirty="0" smtClean="0"/>
              <a:t>Smokers should not try to stop the coughing </a:t>
            </a:r>
            <a:r>
              <a:rPr lang="en-US" dirty="0" err="1" smtClean="0"/>
              <a:t>bc</a:t>
            </a:r>
            <a:r>
              <a:rPr lang="en-US" dirty="0" smtClean="0"/>
              <a:t> of this</a:t>
            </a:r>
            <a:endParaRPr lang="en-US" dirty="0"/>
          </a:p>
        </p:txBody>
      </p:sp>
      <p:pic>
        <p:nvPicPr>
          <p:cNvPr id="4" name="kJDpr05zmB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0850" y="4329114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4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874" y="1378946"/>
            <a:ext cx="6208126" cy="4656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36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Respiratory Endoscopy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www.youtube.com/watch?v=Z6zRxrBE3ws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5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2150</TotalTime>
  <Words>901</Words>
  <Application>Microsoft Office PowerPoint</Application>
  <PresentationFormat>Widescreen</PresentationFormat>
  <Paragraphs>191</Paragraphs>
  <Slides>38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Century Gothic</vt:lpstr>
      <vt:lpstr>Wingdings 3</vt:lpstr>
      <vt:lpstr>Wisp</vt:lpstr>
      <vt:lpstr>The Respiratory System</vt:lpstr>
      <vt:lpstr>Functions of Respiratory System</vt:lpstr>
      <vt:lpstr>Anatomy of Respiratory system </vt:lpstr>
      <vt:lpstr>PowerPoint Presentation</vt:lpstr>
      <vt:lpstr>Pharynx</vt:lpstr>
      <vt:lpstr>Larynx</vt:lpstr>
      <vt:lpstr>Trachea</vt:lpstr>
      <vt:lpstr>PowerPoint Presentation</vt:lpstr>
      <vt:lpstr>Upper Respiratory Endoscopy</vt:lpstr>
      <vt:lpstr>The Lungs</vt:lpstr>
      <vt:lpstr>Pleura</vt:lpstr>
      <vt:lpstr>Bronchi</vt:lpstr>
      <vt:lpstr>PowerPoint Presentation</vt:lpstr>
      <vt:lpstr>Alveoli</vt:lpstr>
      <vt:lpstr>11/28</vt:lpstr>
      <vt:lpstr>PowerPoint Presentation</vt:lpstr>
      <vt:lpstr>Boyle’s Law</vt:lpstr>
      <vt:lpstr>Alveoli</vt:lpstr>
      <vt:lpstr>Inspiration</vt:lpstr>
      <vt:lpstr>Inspiration</vt:lpstr>
      <vt:lpstr>Expiration</vt:lpstr>
      <vt:lpstr>Expiration</vt:lpstr>
      <vt:lpstr>Why harder to breathe at high altitude?</vt:lpstr>
      <vt:lpstr>Breath sounds</vt:lpstr>
      <vt:lpstr>Lung Volumes</vt:lpstr>
      <vt:lpstr>Lung Volume Practice</vt:lpstr>
      <vt:lpstr>Atelectasis </vt:lpstr>
      <vt:lpstr>Asthma</vt:lpstr>
      <vt:lpstr>PowerPoint Presentation</vt:lpstr>
      <vt:lpstr>PowerPoint Presentation</vt:lpstr>
      <vt:lpstr>Tuberculosis</vt:lpstr>
      <vt:lpstr>PowerPoint Presentation</vt:lpstr>
      <vt:lpstr>PowerPoint Presentation</vt:lpstr>
      <vt:lpstr>Lung Cancer</vt:lpstr>
      <vt:lpstr>Smoker versus normal lung</vt:lpstr>
      <vt:lpstr>Cystic Fibrosis</vt:lpstr>
      <vt:lpstr>COPD- Chronic Obstructive Pulmonary Disease</vt:lpstr>
      <vt:lpstr>PowerPoint Presentation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Respiratory System</dc:title>
  <dc:creator>Timothy Wanninger</dc:creator>
  <cp:lastModifiedBy>Timothy Wanninger</cp:lastModifiedBy>
  <cp:revision>24</cp:revision>
  <dcterms:created xsi:type="dcterms:W3CDTF">2017-04-03T18:14:45Z</dcterms:created>
  <dcterms:modified xsi:type="dcterms:W3CDTF">2017-11-28T19:49:01Z</dcterms:modified>
</cp:coreProperties>
</file>