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Lst>
  <p:notesMasterIdLst>
    <p:notesMasterId r:id="rId35"/>
  </p:notesMasterIdLst>
  <p:sldIdLst>
    <p:sldId id="256" r:id="rId7"/>
    <p:sldId id="261" r:id="rId8"/>
    <p:sldId id="287" r:id="rId9"/>
    <p:sldId id="262" r:id="rId10"/>
    <p:sldId id="285" r:id="rId11"/>
    <p:sldId id="289" r:id="rId12"/>
    <p:sldId id="288" r:id="rId13"/>
    <p:sldId id="286" r:id="rId14"/>
    <p:sldId id="272" r:id="rId15"/>
    <p:sldId id="263" r:id="rId16"/>
    <p:sldId id="264" r:id="rId17"/>
    <p:sldId id="265" r:id="rId18"/>
    <p:sldId id="266" r:id="rId19"/>
    <p:sldId id="267" r:id="rId20"/>
    <p:sldId id="281" r:id="rId21"/>
    <p:sldId id="274" r:id="rId22"/>
    <p:sldId id="258" r:id="rId23"/>
    <p:sldId id="259" r:id="rId24"/>
    <p:sldId id="268" r:id="rId25"/>
    <p:sldId id="280" r:id="rId26"/>
    <p:sldId id="283" r:id="rId27"/>
    <p:sldId id="275" r:id="rId28"/>
    <p:sldId id="270" r:id="rId29"/>
    <p:sldId id="276" r:id="rId30"/>
    <p:sldId id="277" r:id="rId31"/>
    <p:sldId id="284" r:id="rId32"/>
    <p:sldId id="278" r:id="rId33"/>
    <p:sldId id="279" r:id="rId34"/>
  </p:sldIdLst>
  <p:sldSz cx="10160000" cy="7620000"/>
  <p:notesSz cx="6858000" cy="9144000"/>
  <p:custDataLst>
    <p:tags r:id="rId36"/>
  </p:custDataLst>
  <p:defaultTextStyle>
    <a:defPPr>
      <a:defRPr lang="en-US"/>
    </a:defPPr>
    <a:lvl1pPr algn="ctr" rtl="0" fontAlgn="base">
      <a:spcBef>
        <a:spcPct val="0"/>
      </a:spcBef>
      <a:spcAft>
        <a:spcPct val="0"/>
      </a:spcAft>
      <a:defRPr sz="3000" kern="1200">
        <a:solidFill>
          <a:srgbClr val="727272"/>
        </a:solidFill>
        <a:latin typeface="Futura" charset="0"/>
        <a:ea typeface="+mn-ea"/>
        <a:cs typeface="+mn-cs"/>
        <a:sym typeface="Futura" charset="0"/>
      </a:defRPr>
    </a:lvl1pPr>
    <a:lvl2pPr marL="457200" algn="ctr" rtl="0" fontAlgn="base">
      <a:spcBef>
        <a:spcPct val="0"/>
      </a:spcBef>
      <a:spcAft>
        <a:spcPct val="0"/>
      </a:spcAft>
      <a:defRPr sz="3000" kern="1200">
        <a:solidFill>
          <a:srgbClr val="727272"/>
        </a:solidFill>
        <a:latin typeface="Futura" charset="0"/>
        <a:ea typeface="+mn-ea"/>
        <a:cs typeface="+mn-cs"/>
        <a:sym typeface="Futura" charset="0"/>
      </a:defRPr>
    </a:lvl2pPr>
    <a:lvl3pPr marL="914400" algn="ctr" rtl="0" fontAlgn="base">
      <a:spcBef>
        <a:spcPct val="0"/>
      </a:spcBef>
      <a:spcAft>
        <a:spcPct val="0"/>
      </a:spcAft>
      <a:defRPr sz="3000" kern="1200">
        <a:solidFill>
          <a:srgbClr val="727272"/>
        </a:solidFill>
        <a:latin typeface="Futura" charset="0"/>
        <a:ea typeface="+mn-ea"/>
        <a:cs typeface="+mn-cs"/>
        <a:sym typeface="Futura" charset="0"/>
      </a:defRPr>
    </a:lvl3pPr>
    <a:lvl4pPr marL="1371600" algn="ctr" rtl="0" fontAlgn="base">
      <a:spcBef>
        <a:spcPct val="0"/>
      </a:spcBef>
      <a:spcAft>
        <a:spcPct val="0"/>
      </a:spcAft>
      <a:defRPr sz="3000" kern="1200">
        <a:solidFill>
          <a:srgbClr val="727272"/>
        </a:solidFill>
        <a:latin typeface="Futura" charset="0"/>
        <a:ea typeface="+mn-ea"/>
        <a:cs typeface="+mn-cs"/>
        <a:sym typeface="Futura" charset="0"/>
      </a:defRPr>
    </a:lvl4pPr>
    <a:lvl5pPr marL="1828800" algn="ctr" rtl="0" fontAlgn="base">
      <a:spcBef>
        <a:spcPct val="0"/>
      </a:spcBef>
      <a:spcAft>
        <a:spcPct val="0"/>
      </a:spcAft>
      <a:defRPr sz="3000" kern="1200">
        <a:solidFill>
          <a:srgbClr val="727272"/>
        </a:solidFill>
        <a:latin typeface="Futura" charset="0"/>
        <a:ea typeface="+mn-ea"/>
        <a:cs typeface="+mn-cs"/>
        <a:sym typeface="Futura" charset="0"/>
      </a:defRPr>
    </a:lvl5pPr>
    <a:lvl6pPr marL="2286000" algn="l" defTabSz="914400" rtl="0" eaLnBrk="1" latinLnBrk="0" hangingPunct="1">
      <a:defRPr sz="3000" kern="1200">
        <a:solidFill>
          <a:srgbClr val="727272"/>
        </a:solidFill>
        <a:latin typeface="Futura" charset="0"/>
        <a:ea typeface="+mn-ea"/>
        <a:cs typeface="+mn-cs"/>
        <a:sym typeface="Futura" charset="0"/>
      </a:defRPr>
    </a:lvl6pPr>
    <a:lvl7pPr marL="2743200" algn="l" defTabSz="914400" rtl="0" eaLnBrk="1" latinLnBrk="0" hangingPunct="1">
      <a:defRPr sz="3000" kern="1200">
        <a:solidFill>
          <a:srgbClr val="727272"/>
        </a:solidFill>
        <a:latin typeface="Futura" charset="0"/>
        <a:ea typeface="+mn-ea"/>
        <a:cs typeface="+mn-cs"/>
        <a:sym typeface="Futura" charset="0"/>
      </a:defRPr>
    </a:lvl7pPr>
    <a:lvl8pPr marL="3200400" algn="l" defTabSz="914400" rtl="0" eaLnBrk="1" latinLnBrk="0" hangingPunct="1">
      <a:defRPr sz="3000" kern="1200">
        <a:solidFill>
          <a:srgbClr val="727272"/>
        </a:solidFill>
        <a:latin typeface="Futura" charset="0"/>
        <a:ea typeface="+mn-ea"/>
        <a:cs typeface="+mn-cs"/>
        <a:sym typeface="Futura" charset="0"/>
      </a:defRPr>
    </a:lvl8pPr>
    <a:lvl9pPr marL="3657600" algn="l" defTabSz="914400" rtl="0" eaLnBrk="1" latinLnBrk="0" hangingPunct="1">
      <a:defRPr sz="3000" kern="1200">
        <a:solidFill>
          <a:srgbClr val="727272"/>
        </a:solidFill>
        <a:latin typeface="Futura" charset="0"/>
        <a:ea typeface="+mn-ea"/>
        <a:cs typeface="+mn-cs"/>
        <a:sym typeface="Futura" charset="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8" autoAdjust="0"/>
    <p:restoredTop sz="94660"/>
  </p:normalViewPr>
  <p:slideViewPr>
    <p:cSldViewPr>
      <p:cViewPr varScale="1">
        <p:scale>
          <a:sx n="67" d="100"/>
          <a:sy n="67" d="100"/>
        </p:scale>
        <p:origin x="912" y="72"/>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A0CCA-8A2F-4D84-8996-A704CEDCE922}" type="datetimeFigureOut">
              <a:rPr lang="en-US" smtClean="0"/>
              <a:t>5/11/2017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EE8C5-BBD1-4BCC-AFA9-7EABB0BF5D60}" type="slidenum">
              <a:rPr lang="en-US" smtClean="0"/>
              <a:t>‹#›</a:t>
            </a:fld>
            <a:endParaRPr lang="en-US"/>
          </a:p>
        </p:txBody>
      </p:sp>
    </p:spTree>
    <p:extLst>
      <p:ext uri="{BB962C8B-B14F-4D97-AF65-F5344CB8AC3E}">
        <p14:creationId xmlns:p14="http://schemas.microsoft.com/office/powerpoint/2010/main" val="284007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advantage?</a:t>
            </a:r>
            <a:r>
              <a:rPr lang="en-US" baseline="0" dirty="0" smtClean="0"/>
              <a:t> Would accumulate in the blood</a:t>
            </a:r>
            <a:endParaRPr lang="en-US" dirty="0"/>
          </a:p>
        </p:txBody>
      </p:sp>
      <p:sp>
        <p:nvSpPr>
          <p:cNvPr id="4" name="Slide Number Placeholder 3"/>
          <p:cNvSpPr>
            <a:spLocks noGrp="1"/>
          </p:cNvSpPr>
          <p:nvPr>
            <p:ph type="sldNum" sz="quarter" idx="10"/>
          </p:nvPr>
        </p:nvSpPr>
        <p:spPr/>
        <p:txBody>
          <a:bodyPr/>
          <a:lstStyle/>
          <a:p>
            <a:fld id="{655EE8C5-BBD1-4BCC-AFA9-7EABB0BF5D60}" type="slidenum">
              <a:rPr lang="en-US" smtClean="0"/>
              <a:t>18</a:t>
            </a:fld>
            <a:endParaRPr lang="en-US"/>
          </a:p>
        </p:txBody>
      </p:sp>
    </p:spTree>
    <p:extLst>
      <p:ext uri="{BB962C8B-B14F-4D97-AF65-F5344CB8AC3E}">
        <p14:creationId xmlns:p14="http://schemas.microsoft.com/office/powerpoint/2010/main" val="98111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75940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87539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362200"/>
            <a:ext cx="2454275" cy="2171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362200"/>
            <a:ext cx="7210425" cy="217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70565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86225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13690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325227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90700"/>
            <a:ext cx="40132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90700"/>
            <a:ext cx="40132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3981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381980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77139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6219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40191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9153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2613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278845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03200"/>
            <a:ext cx="2454275"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03200"/>
            <a:ext cx="7210425"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6005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0773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7647586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172822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091337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88529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142413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93548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72139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10420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174525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206132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91440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383128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3450" y="190500"/>
            <a:ext cx="2368550" cy="6616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7800" y="190500"/>
            <a:ext cx="6953250" cy="66167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896596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865548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263701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095086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90700"/>
            <a:ext cx="18923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5300" y="1790700"/>
            <a:ext cx="18923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56592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92623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 y="3835400"/>
            <a:ext cx="4832350" cy="69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9850" y="3835400"/>
            <a:ext cx="4832350" cy="69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272573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934099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96102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768179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197613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861805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03200"/>
            <a:ext cx="2454275"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03200"/>
            <a:ext cx="7210425"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22093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393148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428266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072022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0600" y="1790700"/>
            <a:ext cx="14732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96200" y="1790700"/>
            <a:ext cx="14732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6537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969109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2210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113324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98652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92139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282661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55207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925" y="203200"/>
            <a:ext cx="2454275"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203200"/>
            <a:ext cx="7210425"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96285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9417993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943156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72701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519994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990600"/>
            <a:ext cx="4013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990600"/>
            <a:ext cx="4013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326328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0016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2260788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02942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454524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Palatino"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983228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513455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4800"/>
            <a:ext cx="2286000" cy="6324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48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9745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2905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38217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Futura"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41371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165100" y="2362200"/>
            <a:ext cx="9817100" cy="1485900"/>
          </a:xfrm>
          <a:prstGeom prst="rect">
            <a:avLst/>
          </a:prstGeom>
          <a:solidFill>
            <a:srgbClr val="53C70E"/>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ltLang="en-US" smtClean="0">
                <a:sym typeface="Futura" charset="0"/>
              </a:rPr>
              <a:t>Click to edit Master title style</a:t>
            </a:r>
          </a:p>
        </p:txBody>
      </p:sp>
      <p:sp>
        <p:nvSpPr>
          <p:cNvPr id="6147" name="Rectangle 2"/>
          <p:cNvSpPr>
            <a:spLocks noGrp="1" noChangeArrowheads="1"/>
          </p:cNvSpPr>
          <p:nvPr>
            <p:ph type="body" idx="1"/>
          </p:nvPr>
        </p:nvSpPr>
        <p:spPr bwMode="auto">
          <a:xfrm>
            <a:off x="165100" y="3835400"/>
            <a:ext cx="9817100" cy="698500"/>
          </a:xfrm>
          <a:prstGeom prst="rect">
            <a:avLst/>
          </a:prstGeom>
          <a:solidFill>
            <a:srgbClr val="53C70E"/>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smtClean="0">
                <a:sym typeface="Futura" charset="0"/>
              </a:rPr>
              <a:t>Click to edit Master text styles</a:t>
            </a:r>
          </a:p>
          <a:p>
            <a:pPr lvl="1"/>
            <a:r>
              <a:rPr lang="en-US" altLang="en-US" smtClean="0">
                <a:sym typeface="Futura" charset="0"/>
              </a:rPr>
              <a:t>Second level</a:t>
            </a:r>
          </a:p>
          <a:p>
            <a:pPr lvl="2"/>
            <a:r>
              <a:rPr lang="en-US" altLang="en-US" smtClean="0">
                <a:sym typeface="Futura" charset="0"/>
              </a:rPr>
              <a:t>Third level</a:t>
            </a:r>
          </a:p>
          <a:p>
            <a:pPr lvl="3"/>
            <a:r>
              <a:rPr lang="en-US" altLang="en-US" smtClean="0">
                <a:sym typeface="Futura" charset="0"/>
              </a:rPr>
              <a:t>Fourth level</a:t>
            </a:r>
          </a:p>
          <a:p>
            <a:pPr lvl="4"/>
            <a:r>
              <a:rPr lang="en-US" altLang="en-US" smtClean="0">
                <a:sym typeface="Futura" charset="0"/>
              </a:rPr>
              <a:t>Fifth level</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xStyles>
    <p:titleStyle>
      <a:lvl1pPr algn="ctr" rtl="0" eaLnBrk="0" fontAlgn="base" hangingPunct="0">
        <a:spcBef>
          <a:spcPct val="0"/>
        </a:spcBef>
        <a:spcAft>
          <a:spcPct val="0"/>
        </a:spcAft>
        <a:defRPr sz="7000">
          <a:solidFill>
            <a:srgbClr val="FFFFFF"/>
          </a:solidFill>
          <a:latin typeface="+mj-lt"/>
          <a:ea typeface="+mj-ea"/>
          <a:cs typeface="+mj-cs"/>
          <a:sym typeface="Futura" charset="0"/>
        </a:defRPr>
      </a:lvl1pPr>
      <a:lvl2pPr algn="ctr" rtl="0" eaLnBrk="0" fontAlgn="base" hangingPunct="0">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7000">
          <a:solidFill>
            <a:srgbClr val="FFFFFF"/>
          </a:solidFill>
          <a:latin typeface="Futura" charset="0"/>
          <a:ea typeface="ヒラギノ角ゴ Pro W3" charset="0"/>
          <a:cs typeface="ヒラギノ角ゴ Pro W3" charset="0"/>
          <a:sym typeface="Futura" charset="0"/>
        </a:defRPr>
      </a:lvl9pPr>
    </p:titleStyle>
    <p:bodyStyle>
      <a:lvl1pPr algn="ctr" rtl="0" eaLnBrk="0" fontAlgn="base" hangingPunct="0">
        <a:spcBef>
          <a:spcPct val="0"/>
        </a:spcBef>
        <a:spcAft>
          <a:spcPct val="0"/>
        </a:spcAft>
        <a:defRPr sz="3200">
          <a:solidFill>
            <a:srgbClr val="FFFFFF"/>
          </a:solidFill>
          <a:latin typeface="+mn-lt"/>
          <a:ea typeface="+mn-ea"/>
          <a:cs typeface="+mn-cs"/>
          <a:sym typeface="Futura" charset="0"/>
        </a:defRPr>
      </a:lvl1pPr>
      <a:lvl2pPr algn="ctr" rtl="0" eaLnBrk="0" fontAlgn="base" hangingPunct="0">
        <a:spcBef>
          <a:spcPct val="0"/>
        </a:spcBef>
        <a:spcAft>
          <a:spcPct val="0"/>
        </a:spcAft>
        <a:defRPr sz="3200">
          <a:solidFill>
            <a:srgbClr val="FFFFFF"/>
          </a:solidFill>
          <a:latin typeface="+mn-lt"/>
          <a:ea typeface="+mn-ea"/>
          <a:cs typeface="+mn-cs"/>
          <a:sym typeface="Futura" charset="0"/>
        </a:defRPr>
      </a:lvl2pPr>
      <a:lvl3pPr algn="ctr" rtl="0" eaLnBrk="0" fontAlgn="base" hangingPunct="0">
        <a:spcBef>
          <a:spcPct val="0"/>
        </a:spcBef>
        <a:spcAft>
          <a:spcPct val="0"/>
        </a:spcAft>
        <a:defRPr sz="3200">
          <a:solidFill>
            <a:srgbClr val="FFFFFF"/>
          </a:solidFill>
          <a:latin typeface="+mn-lt"/>
          <a:ea typeface="+mn-ea"/>
          <a:cs typeface="+mn-cs"/>
          <a:sym typeface="Futura" charset="0"/>
        </a:defRPr>
      </a:lvl3pPr>
      <a:lvl4pPr algn="ctr" rtl="0" eaLnBrk="0" fontAlgn="base" hangingPunct="0">
        <a:spcBef>
          <a:spcPct val="0"/>
        </a:spcBef>
        <a:spcAft>
          <a:spcPct val="0"/>
        </a:spcAft>
        <a:defRPr sz="3200">
          <a:solidFill>
            <a:srgbClr val="FFFFFF"/>
          </a:solidFill>
          <a:latin typeface="+mn-lt"/>
          <a:ea typeface="+mn-ea"/>
          <a:cs typeface="+mn-cs"/>
          <a:sym typeface="Futura" charset="0"/>
        </a:defRPr>
      </a:lvl4pPr>
      <a:lvl5pPr algn="ctr" rtl="0" eaLnBrk="0" fontAlgn="base" hangingPunct="0">
        <a:spcBef>
          <a:spcPct val="0"/>
        </a:spcBef>
        <a:spcAft>
          <a:spcPct val="0"/>
        </a:spcAft>
        <a:defRPr sz="3200">
          <a:solidFill>
            <a:srgbClr val="FFFFFF"/>
          </a:solidFill>
          <a:latin typeface="+mn-lt"/>
          <a:ea typeface="+mn-ea"/>
          <a:cs typeface="+mn-cs"/>
          <a:sym typeface="Futura" charset="0"/>
        </a:defRPr>
      </a:lvl5pPr>
      <a:lvl6pPr marL="457200" algn="ctr" rtl="0" fontAlgn="base">
        <a:spcBef>
          <a:spcPct val="0"/>
        </a:spcBef>
        <a:spcAft>
          <a:spcPct val="0"/>
        </a:spcAft>
        <a:defRPr sz="3200">
          <a:solidFill>
            <a:srgbClr val="FFFFFF"/>
          </a:solidFill>
          <a:latin typeface="+mn-lt"/>
          <a:ea typeface="+mn-ea"/>
          <a:cs typeface="+mn-cs"/>
          <a:sym typeface="Futura" charset="0"/>
        </a:defRPr>
      </a:lvl6pPr>
      <a:lvl7pPr marL="914400" algn="ctr" rtl="0" fontAlgn="base">
        <a:spcBef>
          <a:spcPct val="0"/>
        </a:spcBef>
        <a:spcAft>
          <a:spcPct val="0"/>
        </a:spcAft>
        <a:defRPr sz="3200">
          <a:solidFill>
            <a:srgbClr val="FFFFFF"/>
          </a:solidFill>
          <a:latin typeface="+mn-lt"/>
          <a:ea typeface="+mn-ea"/>
          <a:cs typeface="+mn-cs"/>
          <a:sym typeface="Futura" charset="0"/>
        </a:defRPr>
      </a:lvl7pPr>
      <a:lvl8pPr marL="1371600" algn="ctr" rtl="0" fontAlgn="base">
        <a:spcBef>
          <a:spcPct val="0"/>
        </a:spcBef>
        <a:spcAft>
          <a:spcPct val="0"/>
        </a:spcAft>
        <a:defRPr sz="3200">
          <a:solidFill>
            <a:srgbClr val="FFFFFF"/>
          </a:solidFill>
          <a:latin typeface="+mn-lt"/>
          <a:ea typeface="+mn-ea"/>
          <a:cs typeface="+mn-cs"/>
          <a:sym typeface="Futura" charset="0"/>
        </a:defRPr>
      </a:lvl8pPr>
      <a:lvl9pPr marL="1828800" algn="ctr" rtl="0" fontAlgn="base">
        <a:spcBef>
          <a:spcPct val="0"/>
        </a:spcBef>
        <a:spcAft>
          <a:spcPct val="0"/>
        </a:spcAft>
        <a:defRPr sz="3200">
          <a:solidFill>
            <a:srgbClr val="FFFFFF"/>
          </a:solidFill>
          <a:latin typeface="+mn-lt"/>
          <a:ea typeface="+mn-ea"/>
          <a:cs typeface="+mn-cs"/>
          <a:sym typeface="Futur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165100" y="203200"/>
            <a:ext cx="9817100" cy="1485900"/>
          </a:xfrm>
          <a:prstGeom prst="rect">
            <a:avLst/>
          </a:prstGeom>
          <a:solidFill>
            <a:srgbClr val="803DE9"/>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Futura" charset="0"/>
              </a:rPr>
              <a:t>Click to edit Master title style</a:t>
            </a:r>
          </a:p>
        </p:txBody>
      </p:sp>
      <p:sp>
        <p:nvSpPr>
          <p:cNvPr id="7171" name="Rectangle 2"/>
          <p:cNvSpPr>
            <a:spLocks noGrp="1" noChangeArrowheads="1"/>
          </p:cNvSpPr>
          <p:nvPr>
            <p:ph type="body" idx="1"/>
          </p:nvPr>
        </p:nvSpPr>
        <p:spPr bwMode="auto">
          <a:xfrm>
            <a:off x="990600" y="1790700"/>
            <a:ext cx="8178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6619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1pPr>
      <a:lvl2pPr marL="10048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2pPr>
      <a:lvl3pPr marL="13477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3pPr>
      <a:lvl4pPr marL="17033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4pPr>
      <a:lvl5pPr marL="20462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5pPr>
      <a:lvl6pPr marL="25034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6pPr>
      <a:lvl7pPr marL="29606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7pPr>
      <a:lvl8pPr marL="34178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8pPr>
      <a:lvl9pPr marL="38750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77800" y="190500"/>
            <a:ext cx="7835900" cy="1955800"/>
          </a:xfrm>
          <a:prstGeom prst="rect">
            <a:avLst/>
          </a:prstGeom>
          <a:solidFill>
            <a:srgbClr val="53C70E"/>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marL="187325" indent="-187325" algn="l" rtl="0" eaLnBrk="0" fontAlgn="base" hangingPunct="0">
        <a:spcBef>
          <a:spcPct val="0"/>
        </a:spcBef>
        <a:spcAft>
          <a:spcPct val="0"/>
        </a:spcAft>
        <a:defRPr sz="6600">
          <a:solidFill>
            <a:srgbClr val="FFFFFF"/>
          </a:solidFill>
          <a:latin typeface="+mj-lt"/>
          <a:ea typeface="+mj-ea"/>
          <a:cs typeface="+mj-cs"/>
          <a:sym typeface="Futura" charset="0"/>
        </a:defRPr>
      </a:lvl1pPr>
      <a:lvl2pPr marL="187325" indent="-187325" algn="l" rtl="0" eaLnBrk="0" fontAlgn="base" hangingPunct="0">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2pPr>
      <a:lvl3pPr marL="187325" indent="-187325" algn="l" rtl="0" eaLnBrk="0" fontAlgn="base" hangingPunct="0">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3pPr>
      <a:lvl4pPr marL="187325" indent="-187325" algn="l" rtl="0" eaLnBrk="0" fontAlgn="base" hangingPunct="0">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4pPr>
      <a:lvl5pPr marL="187325" indent="-187325" algn="l" rtl="0" eaLnBrk="0" fontAlgn="base" hangingPunct="0">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5pPr>
      <a:lvl6pPr marL="644525" indent="-187325" algn="l" rtl="0" fontAlgn="base">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6pPr>
      <a:lvl7pPr marL="1101725" indent="-187325" algn="l" rtl="0" fontAlgn="base">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7pPr>
      <a:lvl8pPr marL="1558925" indent="-187325" algn="l" rtl="0" fontAlgn="base">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8pPr>
      <a:lvl9pPr marL="2016125" indent="-187325" algn="l" rtl="0" fontAlgn="base">
        <a:spcBef>
          <a:spcPct val="0"/>
        </a:spcBef>
        <a:spcAft>
          <a:spcPct val="0"/>
        </a:spcAft>
        <a:defRPr sz="6600">
          <a:solidFill>
            <a:srgbClr val="FFFFFF"/>
          </a:solidFill>
          <a:latin typeface="Futura" charset="0"/>
          <a:ea typeface="ヒラギノ角ゴ Pro W3" charset="0"/>
          <a:cs typeface="ヒラギノ角ゴ Pro W3" charset="0"/>
          <a:sym typeface="Futura" charset="0"/>
        </a:defRPr>
      </a:lvl9pPr>
    </p:titleStyle>
    <p:bodyStyle>
      <a:lvl1pPr marL="7000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1pPr>
      <a:lvl2pPr marL="10429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2pPr>
      <a:lvl3pPr marL="13858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3pPr>
      <a:lvl4pPr marL="17414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4pPr>
      <a:lvl5pPr marL="2084388" indent="-446088" algn="l" rtl="0" eaLnBrk="0" fontAlgn="base" hangingPunct="0">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5pPr>
      <a:lvl6pPr marL="25415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6pPr>
      <a:lvl7pPr marL="29987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7pPr>
      <a:lvl8pPr marL="34559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8pPr>
      <a:lvl9pPr marL="3913188" indent="-446088" algn="l" rtl="0" fontAlgn="base">
        <a:spcBef>
          <a:spcPts val="1900"/>
        </a:spcBef>
        <a:spcAft>
          <a:spcPct val="0"/>
        </a:spcAft>
        <a:buClr>
          <a:srgbClr val="803DE9"/>
        </a:buClr>
        <a:buSzPct val="100000"/>
        <a:buFont typeface="Lucida Grande"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990600" y="1790700"/>
            <a:ext cx="39370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sp>
        <p:nvSpPr>
          <p:cNvPr id="9219" name="Rectangle 2"/>
          <p:cNvSpPr>
            <a:spLocks noGrp="1" noChangeArrowheads="1"/>
          </p:cNvSpPr>
          <p:nvPr>
            <p:ph type="title"/>
          </p:nvPr>
        </p:nvSpPr>
        <p:spPr bwMode="auto">
          <a:xfrm>
            <a:off x="165100" y="203200"/>
            <a:ext cx="9817100" cy="1485900"/>
          </a:xfrm>
          <a:prstGeom prst="rect">
            <a:avLst/>
          </a:prstGeom>
          <a:solidFill>
            <a:srgbClr val="803DE9"/>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6254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1pPr>
      <a:lvl2pPr marL="9683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2pPr>
      <a:lvl3pPr marL="13112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3pPr>
      <a:lvl4pPr marL="16668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4pPr>
      <a:lvl5pPr marL="20097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5pPr>
      <a:lvl6pPr marL="24669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6pPr>
      <a:lvl7pPr marL="29241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7pPr>
      <a:lvl8pPr marL="33813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8pPr>
      <a:lvl9pPr marL="38385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6070600" y="1790700"/>
            <a:ext cx="30988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sp>
        <p:nvSpPr>
          <p:cNvPr id="10243" name="Rectangle 2"/>
          <p:cNvSpPr>
            <a:spLocks noGrp="1" noChangeArrowheads="1"/>
          </p:cNvSpPr>
          <p:nvPr>
            <p:ph type="title"/>
          </p:nvPr>
        </p:nvSpPr>
        <p:spPr bwMode="auto">
          <a:xfrm>
            <a:off x="165100" y="203200"/>
            <a:ext cx="9817100" cy="1485900"/>
          </a:xfrm>
          <a:prstGeom prst="rect">
            <a:avLst/>
          </a:prstGeom>
          <a:solidFill>
            <a:srgbClr val="803DE9"/>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Futura" charset="0"/>
              </a:rPr>
              <a:t>Click to edit Master title style</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ctr" rtl="0" eaLnBrk="0" fontAlgn="base" hangingPunct="0">
        <a:spcBef>
          <a:spcPct val="0"/>
        </a:spcBef>
        <a:spcAft>
          <a:spcPct val="0"/>
        </a:spcAft>
        <a:defRPr sz="6000">
          <a:solidFill>
            <a:srgbClr val="FFFFFF"/>
          </a:solidFill>
          <a:latin typeface="+mj-lt"/>
          <a:ea typeface="+mj-ea"/>
          <a:cs typeface="+mj-cs"/>
          <a:sym typeface="Futura" charset="0"/>
        </a:defRPr>
      </a:lvl1pPr>
      <a:lvl2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FFFF"/>
          </a:solidFill>
          <a:latin typeface="Futura" charset="0"/>
          <a:ea typeface="ヒラギノ角ゴ Pro W3" charset="0"/>
          <a:cs typeface="ヒラギノ角ゴ Pro W3" charset="0"/>
          <a:sym typeface="Futura" charset="0"/>
        </a:defRPr>
      </a:lvl9pPr>
    </p:titleStyle>
    <p:bodyStyle>
      <a:lvl1pPr marL="6254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1pPr>
      <a:lvl2pPr marL="9683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2pPr>
      <a:lvl3pPr marL="13112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3pPr>
      <a:lvl4pPr marL="16668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4pPr>
      <a:lvl5pPr marL="2009775" indent="-409575" algn="l" rtl="0" eaLnBrk="0" fontAlgn="base" hangingPunct="0">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5pPr>
      <a:lvl6pPr marL="24669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6pPr>
      <a:lvl7pPr marL="29241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7pPr>
      <a:lvl8pPr marL="33813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8pPr>
      <a:lvl9pPr marL="3838575" indent="-409575" algn="l" rtl="0" fontAlgn="base">
        <a:spcBef>
          <a:spcPts val="2700"/>
        </a:spcBef>
        <a:spcAft>
          <a:spcPct val="0"/>
        </a:spcAft>
        <a:buClr>
          <a:srgbClr val="803DE9"/>
        </a:buClr>
        <a:buSzPct val="100000"/>
        <a:buFont typeface="Lucida Grande" charset="0"/>
        <a:buChar char="•"/>
        <a:defRPr sz="28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990600" y="990600"/>
            <a:ext cx="8178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sp>
        <p:nvSpPr>
          <p:cNvPr id="6146" name="Rectangle 2"/>
          <p:cNvSpPr>
            <a:spLocks/>
          </p:cNvSpPr>
          <p:nvPr/>
        </p:nvSpPr>
        <p:spPr bwMode="auto">
          <a:xfrm>
            <a:off x="9271000" y="165100"/>
            <a:ext cx="812800" cy="7277100"/>
          </a:xfrm>
          <a:prstGeom prst="rect">
            <a:avLst/>
          </a:prstGeom>
          <a:solidFill>
            <a:srgbClr val="FF7800">
              <a:alpha val="96999"/>
            </a:srgbClr>
          </a:solidFill>
          <a:ln w="9525">
            <a:noFill/>
            <a:miter lim="800000"/>
            <a:headEnd type="none" w="med" len="med"/>
            <a:tailEnd type="none" w="med" len="me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ctr" rtl="0" eaLnBrk="0" fontAlgn="base" hangingPunct="0">
        <a:spcBef>
          <a:spcPct val="0"/>
        </a:spcBef>
        <a:spcAft>
          <a:spcPct val="0"/>
        </a:spcAft>
        <a:defRPr sz="6000">
          <a:solidFill>
            <a:srgbClr val="FF8319"/>
          </a:solidFill>
          <a:latin typeface="+mj-lt"/>
          <a:ea typeface="+mj-ea"/>
          <a:cs typeface="+mj-cs"/>
          <a:sym typeface="Futura" charset="0"/>
        </a:defRPr>
      </a:lvl1pPr>
      <a:lvl2pPr algn="ctr" rtl="0" eaLnBrk="0" fontAlgn="base" hangingPunct="0">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2pPr>
      <a:lvl3pPr algn="ctr" rtl="0" eaLnBrk="0" fontAlgn="base" hangingPunct="0">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3pPr>
      <a:lvl4pPr algn="ctr" rtl="0" eaLnBrk="0" fontAlgn="base" hangingPunct="0">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4pPr>
      <a:lvl5pPr algn="ctr" rtl="0" eaLnBrk="0" fontAlgn="base" hangingPunct="0">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5pPr>
      <a:lvl6pPr marL="457200" algn="ctr" rtl="0" fontAlgn="base">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6pPr>
      <a:lvl7pPr marL="914400" algn="ctr" rtl="0" fontAlgn="base">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7pPr>
      <a:lvl8pPr marL="1371600" algn="ctr" rtl="0" fontAlgn="base">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8pPr>
      <a:lvl9pPr marL="1828800" algn="ctr" rtl="0" fontAlgn="base">
        <a:spcBef>
          <a:spcPct val="0"/>
        </a:spcBef>
        <a:spcAft>
          <a:spcPct val="0"/>
        </a:spcAft>
        <a:defRPr sz="6000">
          <a:solidFill>
            <a:srgbClr val="FF8319"/>
          </a:solidFill>
          <a:latin typeface="Futura" charset="0"/>
          <a:ea typeface="ヒラギノ角ゴ Pro W3" charset="0"/>
          <a:cs typeface="ヒラギノ角ゴ Pro W3" charset="0"/>
          <a:sym typeface="Futura" charset="0"/>
        </a:defRPr>
      </a:lvl9pPr>
    </p:titleStyle>
    <p:bodyStyle>
      <a:lvl1pPr marL="661988" indent="-446088" algn="l" rtl="0" eaLnBrk="0" fontAlgn="base" hangingPunct="0">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1pPr>
      <a:lvl2pPr marL="1004888" indent="-446088" algn="l" rtl="0" eaLnBrk="0" fontAlgn="base" hangingPunct="0">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2pPr>
      <a:lvl3pPr marL="1347788" indent="-446088" algn="l" rtl="0" eaLnBrk="0" fontAlgn="base" hangingPunct="0">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3pPr>
      <a:lvl4pPr marL="1703388" indent="-446088" algn="l" rtl="0" eaLnBrk="0" fontAlgn="base" hangingPunct="0">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4pPr>
      <a:lvl5pPr marL="2046288" indent="-446088" algn="l" rtl="0" eaLnBrk="0" fontAlgn="base" hangingPunct="0">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5pPr>
      <a:lvl6pPr marL="2503488" indent="-446088" algn="l" rtl="0" fontAlgn="base">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6pPr>
      <a:lvl7pPr marL="2960688" indent="-446088" algn="l" rtl="0" fontAlgn="base">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7pPr>
      <a:lvl8pPr marL="3417888" indent="-446088" algn="l" rtl="0" fontAlgn="base">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8pPr>
      <a:lvl9pPr marL="3875088" indent="-446088" algn="l" rtl="0" fontAlgn="base">
        <a:spcBef>
          <a:spcPts val="3300"/>
        </a:spcBef>
        <a:spcAft>
          <a:spcPct val="0"/>
        </a:spcAft>
        <a:buClr>
          <a:srgbClr val="FF7800"/>
        </a:buClr>
        <a:buSzPct val="100000"/>
        <a:buFont typeface="Lucida Grande" charset="0"/>
        <a:buChar char="•"/>
        <a:defRPr sz="3200">
          <a:solidFill>
            <a:schemeClr val="tx1"/>
          </a:solidFill>
          <a:latin typeface="+mn-lt"/>
          <a:ea typeface="+mn-ea"/>
          <a:cs typeface="+mn-cs"/>
          <a:sym typeface="Palatino"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6.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6.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7.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2.xml"/><Relationship Id="rId7" Type="http://schemas.openxmlformats.org/officeDocument/2006/relationships/oleObject" Target="../embeddings/oleObject1.bin"/><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slideLayout" Target="../slideLayouts/slideLayout23.xml"/><Relationship Id="rId5" Type="http://schemas.openxmlformats.org/officeDocument/2006/relationships/tags" Target="../tags/tag14.xml"/><Relationship Id="rId4"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6.xml"/><Relationship Id="rId1" Type="http://schemas.openxmlformats.org/officeDocument/2006/relationships/tags" Target="../tags/tag1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21.xml"/><Relationship Id="rId7" Type="http://schemas.openxmlformats.org/officeDocument/2006/relationships/oleObject" Target="../embeddings/oleObject2.bin"/><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slideLayout" Target="../slideLayouts/slideLayout23.xml"/><Relationship Id="rId5" Type="http://schemas.openxmlformats.org/officeDocument/2006/relationships/tags" Target="../tags/tag23.xml"/><Relationship Id="rId4"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5.xml"/><Relationship Id="rId1" Type="http://schemas.openxmlformats.org/officeDocument/2006/relationships/tags" Target="../tags/tag2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29.xml"/><Relationship Id="rId7" Type="http://schemas.openxmlformats.org/officeDocument/2006/relationships/oleObject" Target="../embeddings/oleObject3.bin"/><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slideLayout" Target="../slideLayouts/slideLayout23.xml"/><Relationship Id="rId5" Type="http://schemas.openxmlformats.org/officeDocument/2006/relationships/tags" Target="../tags/tag31.xml"/><Relationship Id="rId4" Type="http://schemas.openxmlformats.org/officeDocument/2006/relationships/tags" Target="../tags/tag3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a:lstStyle/>
          <a:p>
            <a:pPr eaLnBrk="1" hangingPunct="1"/>
            <a:r>
              <a:rPr lang="en-US" altLang="en-US" smtClean="0"/>
              <a:t>Urinary System</a:t>
            </a:r>
          </a:p>
        </p:txBody>
      </p:sp>
      <p:sp>
        <p:nvSpPr>
          <p:cNvPr id="12291" name="Rectangle 2"/>
          <p:cNvSpPr>
            <a:spLocks noGrp="1" noChangeArrowheads="1"/>
          </p:cNvSpPr>
          <p:nvPr>
            <p:ph type="body" idx="1"/>
          </p:nvPr>
        </p:nvSpPr>
        <p:spPr/>
        <p:txBody>
          <a:bodyPr/>
          <a:lstStyle/>
          <a:p>
            <a:pPr eaLnBrk="1" hangingPunct="1"/>
            <a:r>
              <a:rPr lang="en-US" altLang="en-US" smtClean="0"/>
              <a:t>Water control and nitrogen disposal</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r>
              <a:rPr lang="en-US" altLang="en-US" smtClean="0"/>
              <a:t>Anatomy of the Nephron</a:t>
            </a:r>
          </a:p>
        </p:txBody>
      </p:sp>
      <p:sp>
        <p:nvSpPr>
          <p:cNvPr id="23555" name="Rectangle 2"/>
          <p:cNvSpPr>
            <a:spLocks noGrp="1" noChangeArrowheads="1"/>
          </p:cNvSpPr>
          <p:nvPr>
            <p:ph type="body" idx="1"/>
          </p:nvPr>
        </p:nvSpPr>
        <p:spPr/>
        <p:txBody>
          <a:bodyPr/>
          <a:lstStyle/>
          <a:p>
            <a:pPr marL="663575" eaLnBrk="1" hangingPunct="1"/>
            <a:r>
              <a:rPr lang="en-US" altLang="en-US" smtClean="0"/>
              <a:t>Glomerulus</a:t>
            </a:r>
          </a:p>
          <a:p>
            <a:pPr marL="663575" eaLnBrk="1" hangingPunct="1"/>
            <a:r>
              <a:rPr lang="en-US" altLang="en-US" smtClean="0"/>
              <a:t>Proximal tubule</a:t>
            </a:r>
          </a:p>
          <a:p>
            <a:pPr marL="663575" eaLnBrk="1" hangingPunct="1"/>
            <a:r>
              <a:rPr lang="en-US" altLang="en-US" smtClean="0"/>
              <a:t>Loop of Henle</a:t>
            </a:r>
          </a:p>
          <a:p>
            <a:pPr marL="663575" eaLnBrk="1" hangingPunct="1"/>
            <a:r>
              <a:rPr lang="en-US" altLang="en-US" smtClean="0"/>
              <a:t>Distal tubule</a:t>
            </a: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8" y="1866900"/>
            <a:ext cx="4716462"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r>
              <a:rPr lang="en-US" altLang="en-US" smtClean="0"/>
              <a:t>Glomerulus</a:t>
            </a:r>
          </a:p>
        </p:txBody>
      </p:sp>
      <p:sp>
        <p:nvSpPr>
          <p:cNvPr id="24579" name="Rectangle 2"/>
          <p:cNvSpPr>
            <a:spLocks noGrp="1" noChangeArrowheads="1"/>
          </p:cNvSpPr>
          <p:nvPr>
            <p:ph type="body" idx="1"/>
          </p:nvPr>
        </p:nvSpPr>
        <p:spPr>
          <a:xfrm>
            <a:off x="622300" y="1790700"/>
            <a:ext cx="4305300" cy="5194300"/>
          </a:xfrm>
        </p:spPr>
        <p:txBody>
          <a:bodyPr/>
          <a:lstStyle/>
          <a:p>
            <a:pPr marL="663575" eaLnBrk="1" hangingPunct="1"/>
            <a:r>
              <a:rPr lang="en-US" altLang="en-US" dirty="0" smtClean="0"/>
              <a:t>This is the only place in the system where the blood is actually “filtered.”</a:t>
            </a:r>
          </a:p>
          <a:p>
            <a:pPr marL="663575" eaLnBrk="1" hangingPunct="1"/>
            <a:r>
              <a:rPr lang="en-US" altLang="en-US" dirty="0" smtClean="0"/>
              <a:t>Blood pressure is used to push plasma through capillary walls and into the Bowman’s (glomerular) capsule.</a:t>
            </a:r>
          </a:p>
        </p:txBody>
      </p:sp>
      <p:pic>
        <p:nvPicPr>
          <p:cNvPr id="245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7200" y="2286000"/>
            <a:ext cx="37814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hangingPunct="1"/>
            <a:r>
              <a:rPr lang="en-US" altLang="en-US" smtClean="0"/>
              <a:t>Proximal tubule</a:t>
            </a:r>
          </a:p>
        </p:txBody>
      </p:sp>
      <p:sp>
        <p:nvSpPr>
          <p:cNvPr id="25603" name="Rectangle 2"/>
          <p:cNvSpPr>
            <a:spLocks noGrp="1" noChangeArrowheads="1"/>
          </p:cNvSpPr>
          <p:nvPr>
            <p:ph type="body" idx="1"/>
          </p:nvPr>
        </p:nvSpPr>
        <p:spPr/>
        <p:txBody>
          <a:bodyPr/>
          <a:lstStyle/>
          <a:p>
            <a:pPr marL="663575" eaLnBrk="1" hangingPunct="1"/>
            <a:r>
              <a:rPr lang="en-US" altLang="en-US" dirty="0" smtClean="0"/>
              <a:t>Nutrients (Na, Cl- , Mg+ , K+,. Glucose, AA’s, vitamins, water) are moved out of the tubule through active transport.</a:t>
            </a:r>
          </a:p>
          <a:p>
            <a:pPr marL="663575" eaLnBrk="1" hangingPunct="1"/>
            <a:r>
              <a:rPr lang="en-US" altLang="en-US" dirty="0" smtClean="0"/>
              <a:t>Water follows the nutrients by osmosis.</a:t>
            </a:r>
          </a:p>
        </p:txBody>
      </p:sp>
      <p:pic>
        <p:nvPicPr>
          <p:cNvPr id="256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2514600"/>
            <a:ext cx="42862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lstStyle/>
          <a:p>
            <a:pPr eaLnBrk="1" hangingPunct="1"/>
            <a:r>
              <a:rPr lang="en-US" altLang="en-US" smtClean="0"/>
              <a:t>Loop of Henle</a:t>
            </a:r>
          </a:p>
        </p:txBody>
      </p:sp>
      <p:sp>
        <p:nvSpPr>
          <p:cNvPr id="26627" name="Rectangle 2"/>
          <p:cNvSpPr>
            <a:spLocks noGrp="1" noChangeArrowheads="1"/>
          </p:cNvSpPr>
          <p:nvPr>
            <p:ph type="body" idx="1"/>
          </p:nvPr>
        </p:nvSpPr>
        <p:spPr>
          <a:xfrm>
            <a:off x="393700" y="1790700"/>
            <a:ext cx="3937000" cy="5194300"/>
          </a:xfrm>
        </p:spPr>
        <p:txBody>
          <a:bodyPr/>
          <a:lstStyle/>
          <a:p>
            <a:pPr marL="663575" eaLnBrk="1" hangingPunct="1"/>
            <a:r>
              <a:rPr lang="en-US" altLang="en-US" smtClean="0"/>
              <a:t>Tissue around the Loop of Henle is salty, from active transport and diffusion of sodium chloride.</a:t>
            </a:r>
          </a:p>
          <a:p>
            <a:pPr marL="663575" eaLnBrk="1" hangingPunct="1"/>
            <a:r>
              <a:rPr lang="en-US" altLang="en-US" smtClean="0"/>
              <a:t>The salty conditions allow water to diffuse out of the loop.</a:t>
            </a:r>
          </a:p>
        </p:txBody>
      </p:sp>
      <p:pic>
        <p:nvPicPr>
          <p:cNvPr id="266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590800"/>
            <a:ext cx="43719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Distal tubule</a:t>
            </a:r>
          </a:p>
        </p:txBody>
      </p:sp>
      <p:sp>
        <p:nvSpPr>
          <p:cNvPr id="27651" name="Rectangle 3"/>
          <p:cNvSpPr>
            <a:spLocks noGrp="1" noChangeArrowheads="1"/>
          </p:cNvSpPr>
          <p:nvPr>
            <p:ph type="body" idx="1"/>
          </p:nvPr>
        </p:nvSpPr>
        <p:spPr>
          <a:xfrm>
            <a:off x="5994400" y="1828800"/>
            <a:ext cx="3619500" cy="5194300"/>
          </a:xfrm>
        </p:spPr>
        <p:txBody>
          <a:bodyPr/>
          <a:lstStyle/>
          <a:p>
            <a:pPr marL="663575" eaLnBrk="1" hangingPunct="1"/>
            <a:r>
              <a:rPr lang="en-US" altLang="en-US" smtClean="0"/>
              <a:t>Active transport is used to move more nutrients out of the concentrated urine.</a:t>
            </a:r>
          </a:p>
          <a:p>
            <a:pPr marL="663575" eaLnBrk="1" hangingPunct="1"/>
            <a:r>
              <a:rPr lang="en-US" altLang="en-US" smtClean="0"/>
              <a:t>Some ions, drugs, and toxins are actively pumped into the tubule.</a:t>
            </a:r>
          </a:p>
        </p:txBody>
      </p:sp>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590800"/>
            <a:ext cx="52578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Question"/>
          <p:cNvSpPr>
            <a:spLocks noGrp="1"/>
          </p:cNvSpPr>
          <p:nvPr>
            <p:ph type="title"/>
          </p:nvPr>
        </p:nvSpPr>
        <p:spPr>
          <a:xfrm>
            <a:off x="127000" y="152400"/>
            <a:ext cx="9817100" cy="1485900"/>
          </a:xfrm>
        </p:spPr>
        <p:txBody>
          <a:bodyPr/>
          <a:lstStyle/>
          <a:p>
            <a:pPr eaLnBrk="1" hangingPunct="1"/>
            <a:r>
              <a:rPr lang="en-US" altLang="en-US" sz="4800" smtClean="0"/>
              <a:t>Which of these happens during filtration?</a:t>
            </a:r>
          </a:p>
        </p:txBody>
      </p:sp>
      <p:graphicFrame>
        <p:nvGraphicFramePr>
          <p:cNvPr id="4" name="TPChart"/>
          <p:cNvGraphicFramePr>
            <a:graphicFrameLocks noChangeAspect="1"/>
          </p:cNvGraphicFramePr>
          <p:nvPr>
            <p:custDataLst>
              <p:tags r:id="rId3"/>
            </p:custDataLst>
          </p:nvPr>
        </p:nvGraphicFramePr>
        <p:xfrm>
          <a:off x="5016500" y="1841500"/>
          <a:ext cx="5080000" cy="5715000"/>
        </p:xfrm>
        <a:graphic>
          <a:graphicData uri="http://schemas.openxmlformats.org/presentationml/2006/ole">
            <mc:AlternateContent xmlns:mc="http://schemas.openxmlformats.org/markup-compatibility/2006">
              <mc:Choice xmlns:v="urn:schemas-microsoft-com:vml" Requires="v">
                <p:oleObj spid="_x0000_s2061" name="Chart" r:id="rId7" imgW="5076925" imgH="5715039" progId="MSGraph.Chart.8">
                  <p:embed followColorScheme="full"/>
                </p:oleObj>
              </mc:Choice>
              <mc:Fallback>
                <p:oleObj name="Chart" r:id="rId7" imgW="5076925" imgH="5715039"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1841500"/>
                        <a:ext cx="5080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 name="TPAnswers"/>
          <p:cNvSpPr>
            <a:spLocks noGrp="1"/>
          </p:cNvSpPr>
          <p:nvPr>
            <p:ph type="body" idx="1"/>
            <p:custDataLst>
              <p:tags r:id="rId4"/>
            </p:custDataLst>
          </p:nvPr>
        </p:nvSpPr>
        <p:spPr>
          <a:xfrm>
            <a:off x="279400" y="1752600"/>
            <a:ext cx="4800600" cy="5562600"/>
          </a:xfrm>
        </p:spPr>
        <p:txBody>
          <a:bodyPr/>
          <a:lstStyle/>
          <a:p>
            <a:pPr marL="730250" indent="-514350" eaLnBrk="1" hangingPunct="1">
              <a:spcBef>
                <a:spcPct val="20000"/>
              </a:spcBef>
              <a:buFont typeface="Lucida Grande" charset="0"/>
              <a:buAutoNum type="arabicPeriod"/>
            </a:pPr>
            <a:r>
              <a:rPr lang="en-US" altLang="en-US" smtClean="0"/>
              <a:t>Salt is actively pumped out.</a:t>
            </a:r>
          </a:p>
          <a:p>
            <a:pPr marL="730250" indent="-514350" eaLnBrk="1" hangingPunct="1">
              <a:spcBef>
                <a:spcPct val="20000"/>
              </a:spcBef>
              <a:buFont typeface="Lucida Grande" charset="0"/>
              <a:buAutoNum type="arabicPeriod"/>
            </a:pPr>
            <a:r>
              <a:rPr lang="en-US" altLang="en-US" smtClean="0"/>
              <a:t>Water is removed osmotically from the filtrate.</a:t>
            </a:r>
          </a:p>
          <a:p>
            <a:pPr marL="730250" indent="-514350" eaLnBrk="1" hangingPunct="1">
              <a:spcBef>
                <a:spcPct val="20000"/>
              </a:spcBef>
              <a:buFont typeface="Lucida Grande" charset="0"/>
              <a:buAutoNum type="arabicPeriod"/>
            </a:pPr>
            <a:r>
              <a:rPr lang="en-US" altLang="en-US" smtClean="0"/>
              <a:t>Plasma moves from capillaries into the capsule.</a:t>
            </a:r>
          </a:p>
          <a:p>
            <a:pPr marL="730250" indent="-514350" eaLnBrk="1" hangingPunct="1">
              <a:spcBef>
                <a:spcPct val="20000"/>
              </a:spcBef>
              <a:buFont typeface="Lucida Grande" charset="0"/>
              <a:buAutoNum type="arabicPeriod"/>
            </a:pPr>
            <a:r>
              <a:rPr lang="en-US" altLang="en-US" smtClean="0"/>
              <a:t>Toxins are actively removed from plasma.</a:t>
            </a:r>
          </a:p>
        </p:txBody>
      </p:sp>
      <p:sp>
        <p:nvSpPr>
          <p:cNvPr id="5" name="CorShape1"/>
          <p:cNvSpPr>
            <a:spLocks/>
          </p:cNvSpPr>
          <p:nvPr>
            <p:custDataLst>
              <p:tags r:id="rId5"/>
            </p:custDataLst>
          </p:nvPr>
        </p:nvSpPr>
        <p:spPr bwMode="auto">
          <a:xfrm rot="10800000">
            <a:off x="203200" y="4800600"/>
            <a:ext cx="644525" cy="550863"/>
          </a:xfrm>
          <a:custGeom>
            <a:avLst/>
            <a:gdLst>
              <a:gd name="T0" fmla="*/ 1295400 w 1524001"/>
              <a:gd name="T1" fmla="*/ 1066800 h 1752601"/>
              <a:gd name="T2" fmla="*/ 1524000 w 1524001"/>
              <a:gd name="T3" fmla="*/ 533400 h 1752601"/>
              <a:gd name="T4" fmla="*/ 914400 w 1524001"/>
              <a:gd name="T5" fmla="*/ 0 h 1752601"/>
              <a:gd name="T6" fmla="*/ 0 w 1524001"/>
              <a:gd name="T7" fmla="*/ 1447800 h 1752601"/>
              <a:gd name="T8" fmla="*/ 0 w 1524001"/>
              <a:gd name="T9" fmla="*/ 1752600 h 1752601"/>
              <a:gd name="T10" fmla="*/ 990600 w 1524001"/>
              <a:gd name="T11" fmla="*/ 533400 h 1752601"/>
              <a:gd name="T12" fmla="*/ 0 w 1524001"/>
              <a:gd name="T13" fmla="*/ 0 h 1752601"/>
              <a:gd name="T14" fmla="*/ 1524001 w 1524001"/>
              <a:gd name="T15" fmla="*/ 1752601 h 1752601"/>
            </a:gdLst>
            <a:ahLst/>
            <a:cxnLst>
              <a:cxn ang="0">
                <a:pos x="T0" y="T1"/>
              </a:cxn>
              <a:cxn ang="0">
                <a:pos x="T2" y="T3"/>
              </a:cxn>
              <a:cxn ang="0">
                <a:pos x="T4" y="T5"/>
              </a:cxn>
              <a:cxn ang="0">
                <a:pos x="T6" y="T7"/>
              </a:cxn>
              <a:cxn ang="0">
                <a:pos x="T8" y="T9"/>
              </a:cxn>
              <a:cxn ang="0">
                <a:pos x="T10" y="T11"/>
              </a:cxn>
            </a:cxnLst>
            <a:rect l="T12" t="T13" r="T14" b="T15"/>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alpha val="69803"/>
            </a:srgbClr>
          </a:solidFill>
          <a:ln>
            <a:noFill/>
          </a:ln>
          <a:effectLst>
            <a:outerShdw dist="35921" dir="2700000" algn="ctr" rotWithShape="0">
              <a:srgbClr val="000000">
                <a:alpha val="50000"/>
              </a:srgb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647825"/>
            <a:ext cx="63754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4"/>
          <p:cNvGrpSpPr>
            <a:grpSpLocks/>
          </p:cNvGrpSpPr>
          <p:nvPr/>
        </p:nvGrpSpPr>
        <p:grpSpPr bwMode="auto">
          <a:xfrm>
            <a:off x="8013700" y="190500"/>
            <a:ext cx="1966913" cy="7265988"/>
            <a:chOff x="0" y="0"/>
            <a:chExt cx="1239" cy="4577"/>
          </a:xfrm>
        </p:grpSpPr>
        <p:sp>
          <p:nvSpPr>
            <p:cNvPr id="17415" name="Rectangle 5"/>
            <p:cNvSpPr>
              <a:spLocks/>
            </p:cNvSpPr>
            <p:nvPr/>
          </p:nvSpPr>
          <p:spPr bwMode="auto">
            <a:xfrm>
              <a:off x="0" y="1227"/>
              <a:ext cx="1239" cy="3350"/>
            </a:xfrm>
            <a:prstGeom prst="rect">
              <a:avLst/>
            </a:prstGeom>
            <a:solidFill>
              <a:srgbClr val="F6B7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000">
                  <a:solidFill>
                    <a:srgbClr val="727272"/>
                  </a:solidFill>
                  <a:latin typeface="Futura" charset="0"/>
                  <a:ea typeface="ヒラギノ角ゴ Pro W3" charset="0"/>
                  <a:cs typeface="ヒラギノ角ゴ Pro W3" charset="0"/>
                  <a:sym typeface="Futura" charset="0"/>
                </a:defRPr>
              </a:lvl1pPr>
              <a:lvl2pPr marL="742950" indent="-285750" eaLnBrk="0" hangingPunct="0">
                <a:defRPr sz="3000">
                  <a:solidFill>
                    <a:srgbClr val="727272"/>
                  </a:solidFill>
                  <a:latin typeface="Futura" charset="0"/>
                  <a:ea typeface="ヒラギノ角ゴ Pro W3" charset="0"/>
                  <a:cs typeface="ヒラギノ角ゴ Pro W3" charset="0"/>
                  <a:sym typeface="Futura" charset="0"/>
                </a:defRPr>
              </a:lvl2pPr>
              <a:lvl3pPr marL="1143000" indent="-228600" eaLnBrk="0" hangingPunct="0">
                <a:defRPr sz="3000">
                  <a:solidFill>
                    <a:srgbClr val="727272"/>
                  </a:solidFill>
                  <a:latin typeface="Futura" charset="0"/>
                  <a:ea typeface="ヒラギノ角ゴ Pro W3" charset="0"/>
                  <a:cs typeface="ヒラギノ角ゴ Pro W3" charset="0"/>
                  <a:sym typeface="Futura" charset="0"/>
                </a:defRPr>
              </a:lvl3pPr>
              <a:lvl4pPr marL="1600200" indent="-228600" eaLnBrk="0" hangingPunct="0">
                <a:defRPr sz="3000">
                  <a:solidFill>
                    <a:srgbClr val="727272"/>
                  </a:solidFill>
                  <a:latin typeface="Futura" charset="0"/>
                  <a:ea typeface="ヒラギノ角ゴ Pro W3" charset="0"/>
                  <a:cs typeface="ヒラギノ角ゴ Pro W3" charset="0"/>
                  <a:sym typeface="Futura" charset="0"/>
                </a:defRPr>
              </a:lvl4pPr>
              <a:lvl5pPr marL="2057400" indent="-228600" eaLnBrk="0" hangingPunct="0">
                <a:defRPr sz="3000">
                  <a:solidFill>
                    <a:srgbClr val="727272"/>
                  </a:solidFill>
                  <a:latin typeface="Futura" charset="0"/>
                  <a:ea typeface="ヒラギノ角ゴ Pro W3" charset="0"/>
                  <a:cs typeface="ヒラギノ角ゴ Pro W3" charset="0"/>
                  <a:sym typeface="Futura" charset="0"/>
                </a:defRPr>
              </a:lvl5pPr>
              <a:lvl6pPr marL="25146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6pPr>
              <a:lvl7pPr marL="29718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7pPr>
              <a:lvl8pPr marL="34290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8pPr>
              <a:lvl9pPr marL="38862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9pPr>
            </a:lstStyle>
            <a:p>
              <a:pPr eaLnBrk="1" hangingPunct="1"/>
              <a:r>
                <a:rPr lang="en-US" altLang="en-US" sz="3200">
                  <a:solidFill>
                    <a:srgbClr val="FFFFFF"/>
                  </a:solidFill>
                  <a:ea typeface="Futura" charset="0"/>
                  <a:cs typeface="Futura" charset="0"/>
                </a:rPr>
                <a:t> </a:t>
              </a:r>
            </a:p>
          </p:txBody>
        </p:sp>
        <p:sp>
          <p:nvSpPr>
            <p:cNvPr id="17416" name="Rectangle 6"/>
            <p:cNvSpPr>
              <a:spLocks/>
            </p:cNvSpPr>
            <p:nvPr/>
          </p:nvSpPr>
          <p:spPr bwMode="auto">
            <a:xfrm>
              <a:off x="0" y="0"/>
              <a:ext cx="1239" cy="1233"/>
            </a:xfrm>
            <a:prstGeom prst="rect">
              <a:avLst/>
            </a:prstGeom>
            <a:solidFill>
              <a:srgbClr val="3683CA"/>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000">
                  <a:solidFill>
                    <a:srgbClr val="727272"/>
                  </a:solidFill>
                  <a:latin typeface="Futura" charset="0"/>
                  <a:ea typeface="ヒラギノ角ゴ Pro W3" charset="0"/>
                  <a:cs typeface="ヒラギノ角ゴ Pro W3" charset="0"/>
                  <a:sym typeface="Futura" charset="0"/>
                </a:defRPr>
              </a:lvl1pPr>
              <a:lvl2pPr marL="742950" indent="-285750" eaLnBrk="0" hangingPunct="0">
                <a:defRPr sz="3000">
                  <a:solidFill>
                    <a:srgbClr val="727272"/>
                  </a:solidFill>
                  <a:latin typeface="Futura" charset="0"/>
                  <a:ea typeface="ヒラギノ角ゴ Pro W3" charset="0"/>
                  <a:cs typeface="ヒラギノ角ゴ Pro W3" charset="0"/>
                  <a:sym typeface="Futura" charset="0"/>
                </a:defRPr>
              </a:lvl2pPr>
              <a:lvl3pPr marL="1143000" indent="-228600" eaLnBrk="0" hangingPunct="0">
                <a:defRPr sz="3000">
                  <a:solidFill>
                    <a:srgbClr val="727272"/>
                  </a:solidFill>
                  <a:latin typeface="Futura" charset="0"/>
                  <a:ea typeface="ヒラギノ角ゴ Pro W3" charset="0"/>
                  <a:cs typeface="ヒラギノ角ゴ Pro W3" charset="0"/>
                  <a:sym typeface="Futura" charset="0"/>
                </a:defRPr>
              </a:lvl3pPr>
              <a:lvl4pPr marL="1600200" indent="-228600" eaLnBrk="0" hangingPunct="0">
                <a:defRPr sz="3000">
                  <a:solidFill>
                    <a:srgbClr val="727272"/>
                  </a:solidFill>
                  <a:latin typeface="Futura" charset="0"/>
                  <a:ea typeface="ヒラギノ角ゴ Pro W3" charset="0"/>
                  <a:cs typeface="ヒラギノ角ゴ Pro W3" charset="0"/>
                  <a:sym typeface="Futura" charset="0"/>
                </a:defRPr>
              </a:lvl4pPr>
              <a:lvl5pPr marL="2057400" indent="-228600" eaLnBrk="0" hangingPunct="0">
                <a:defRPr sz="3000">
                  <a:solidFill>
                    <a:srgbClr val="727272"/>
                  </a:solidFill>
                  <a:latin typeface="Futura" charset="0"/>
                  <a:ea typeface="ヒラギノ角ゴ Pro W3" charset="0"/>
                  <a:cs typeface="ヒラギノ角ゴ Pro W3" charset="0"/>
                  <a:sym typeface="Futura" charset="0"/>
                </a:defRPr>
              </a:lvl5pPr>
              <a:lvl6pPr marL="25146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6pPr>
              <a:lvl7pPr marL="29718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7pPr>
              <a:lvl8pPr marL="34290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8pPr>
              <a:lvl9pPr marL="38862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9pPr>
            </a:lstStyle>
            <a:p>
              <a:pPr eaLnBrk="1" hangingPunct="1"/>
              <a:endParaRPr lang="en-US" altLang="en-US"/>
            </a:p>
          </p:txBody>
        </p:sp>
      </p:grpSp>
      <p:sp>
        <p:nvSpPr>
          <p:cNvPr id="17414" name="Rectangle 7"/>
          <p:cNvSpPr>
            <a:spLocks noGrp="1" noChangeArrowheads="1"/>
          </p:cNvSpPr>
          <p:nvPr>
            <p:ph type="title"/>
          </p:nvPr>
        </p:nvSpPr>
        <p:spPr/>
        <p:txBody>
          <a:bodyPr/>
          <a:lstStyle/>
          <a:p>
            <a:pPr eaLnBrk="1" hangingPunct="1"/>
            <a:r>
              <a:rPr lang="en-US" altLang="en-US" smtClean="0"/>
              <a:t>Urea removal</a:t>
            </a:r>
          </a:p>
        </p:txBody>
      </p:sp>
    </p:spTree>
    <p:custDataLst>
      <p:tags r:id="rId1"/>
    </p:custDataLst>
  </p:cSld>
  <p:clrMapOvr>
    <a:masterClrMapping/>
  </p:clrMapOvr>
  <p:transition spd="med">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lstStyle/>
          <a:p>
            <a:pPr eaLnBrk="1" hangingPunct="1"/>
            <a:r>
              <a:rPr lang="en-US" altLang="en-US" smtClean="0"/>
              <a:t>Amino acid metabolism</a:t>
            </a:r>
          </a:p>
        </p:txBody>
      </p:sp>
      <p:sp>
        <p:nvSpPr>
          <p:cNvPr id="18435" name="Rectangle 2"/>
          <p:cNvSpPr>
            <a:spLocks noGrp="1" noChangeArrowheads="1"/>
          </p:cNvSpPr>
          <p:nvPr>
            <p:ph type="body" idx="1"/>
          </p:nvPr>
        </p:nvSpPr>
        <p:spPr>
          <a:xfrm>
            <a:off x="342900" y="1790700"/>
            <a:ext cx="4584700" cy="5499100"/>
          </a:xfrm>
        </p:spPr>
        <p:txBody>
          <a:bodyPr/>
          <a:lstStyle/>
          <a:p>
            <a:pPr marL="663575" eaLnBrk="1" hangingPunct="1"/>
            <a:r>
              <a:rPr lang="en-US" altLang="en-US" dirty="0" smtClean="0"/>
              <a:t>Amino acids are the building blocks of protein. If not needed for building protein, then can be metabolized for energy, or broken apart and the carbon chains used to make fat.</a:t>
            </a:r>
          </a:p>
          <a:p>
            <a:pPr marL="663575" eaLnBrk="1" hangingPunct="1"/>
            <a:r>
              <a:rPr lang="en-US" altLang="en-US" dirty="0" smtClean="0"/>
              <a:t>Metabolism requires removal of the amine unit (NH</a:t>
            </a:r>
            <a:r>
              <a:rPr lang="en-US" altLang="en-US" sz="1800" dirty="0" smtClean="0"/>
              <a:t>3</a:t>
            </a:r>
            <a:r>
              <a:rPr lang="en-US" altLang="en-US" dirty="0" smtClean="0"/>
              <a:t>).</a:t>
            </a: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650" y="2895600"/>
            <a:ext cx="493395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lstStyle/>
          <a:p>
            <a:pPr eaLnBrk="1" hangingPunct="1"/>
            <a:r>
              <a:rPr lang="en-US" altLang="en-US" smtClean="0"/>
              <a:t>Ammonia and Urea</a:t>
            </a:r>
          </a:p>
        </p:txBody>
      </p:sp>
      <p:sp>
        <p:nvSpPr>
          <p:cNvPr id="19459" name="Rectangle 2"/>
          <p:cNvSpPr>
            <a:spLocks noGrp="1" noChangeArrowheads="1"/>
          </p:cNvSpPr>
          <p:nvPr>
            <p:ph type="body" idx="1"/>
          </p:nvPr>
        </p:nvSpPr>
        <p:spPr/>
        <p:txBody>
          <a:bodyPr/>
          <a:lstStyle/>
          <a:p>
            <a:pPr marL="663575" eaLnBrk="1" hangingPunct="1"/>
            <a:r>
              <a:rPr lang="en-US" altLang="en-US" smtClean="0"/>
              <a:t>Ammonia is toxic and highly water soluble.</a:t>
            </a:r>
          </a:p>
          <a:p>
            <a:pPr marL="663575" eaLnBrk="1" hangingPunct="1"/>
            <a:r>
              <a:rPr lang="en-US" altLang="en-US" smtClean="0"/>
              <a:t>The liver turns ammonia into urea, which is less toxic and less soluble.</a:t>
            </a:r>
          </a:p>
        </p:txBody>
      </p:sp>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575" y="1873250"/>
            <a:ext cx="32512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lstStyle/>
          <a:p>
            <a:pPr eaLnBrk="1" hangingPunct="1"/>
            <a:r>
              <a:rPr lang="en-US" altLang="en-US" smtClean="0"/>
              <a:t>Collecting Duct</a:t>
            </a:r>
          </a:p>
        </p:txBody>
      </p:sp>
      <p:sp>
        <p:nvSpPr>
          <p:cNvPr id="28675" name="Rectangle 2"/>
          <p:cNvSpPr>
            <a:spLocks noGrp="1" noChangeArrowheads="1"/>
          </p:cNvSpPr>
          <p:nvPr>
            <p:ph type="body" idx="1"/>
          </p:nvPr>
        </p:nvSpPr>
        <p:spPr>
          <a:xfrm>
            <a:off x="6070600" y="1790700"/>
            <a:ext cx="3632200" cy="5676900"/>
          </a:xfrm>
        </p:spPr>
        <p:txBody>
          <a:bodyPr/>
          <a:lstStyle/>
          <a:p>
            <a:pPr marL="663575" eaLnBrk="1" hangingPunct="1"/>
            <a:r>
              <a:rPr lang="en-US" altLang="en-US" smtClean="0"/>
              <a:t>More water leaves the tube by osmosis, since the tube is surrounded by salty tissue.</a:t>
            </a:r>
          </a:p>
          <a:p>
            <a:pPr marL="663575" eaLnBrk="1" hangingPunct="1"/>
            <a:r>
              <a:rPr lang="en-US" altLang="en-US" smtClean="0"/>
              <a:t>Some urea leaves by diffusion, and may be cycled through the system.</a:t>
            </a:r>
          </a:p>
        </p:txBody>
      </p:sp>
      <p:pic>
        <p:nvPicPr>
          <p:cNvPr id="286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133600"/>
            <a:ext cx="28289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pPr eaLnBrk="1" hangingPunct="1"/>
            <a:r>
              <a:rPr lang="en-US" altLang="en-US" smtClean="0"/>
              <a:t>Urinary system anatomy</a:t>
            </a:r>
          </a:p>
        </p:txBody>
      </p:sp>
      <p:sp>
        <p:nvSpPr>
          <p:cNvPr id="21507" name="Rectangle 2"/>
          <p:cNvSpPr>
            <a:spLocks noGrp="1" noChangeArrowheads="1"/>
          </p:cNvSpPr>
          <p:nvPr>
            <p:ph type="body" idx="1"/>
          </p:nvPr>
        </p:nvSpPr>
        <p:spPr>
          <a:xfrm>
            <a:off x="1136650" y="1981200"/>
            <a:ext cx="3937000" cy="5194300"/>
          </a:xfrm>
        </p:spPr>
        <p:txBody>
          <a:bodyPr/>
          <a:lstStyle/>
          <a:p>
            <a:pPr marL="663575" eaLnBrk="1" hangingPunct="1"/>
            <a:r>
              <a:rPr lang="en-US" altLang="en-US" dirty="0" smtClean="0"/>
              <a:t>Kidneys</a:t>
            </a:r>
          </a:p>
          <a:p>
            <a:pPr marL="663575" eaLnBrk="1" hangingPunct="1"/>
            <a:r>
              <a:rPr lang="en-US" altLang="en-US" dirty="0" smtClean="0"/>
              <a:t>Ureters-paired tube from kidney to bladder</a:t>
            </a:r>
          </a:p>
          <a:p>
            <a:pPr marL="663575" eaLnBrk="1" hangingPunct="1"/>
            <a:r>
              <a:rPr lang="en-US" altLang="en-US" dirty="0" smtClean="0"/>
              <a:t>Bladder-temporary storage for removal</a:t>
            </a:r>
          </a:p>
          <a:p>
            <a:pPr marL="663575" eaLnBrk="1" hangingPunct="1"/>
            <a:r>
              <a:rPr lang="en-US" altLang="en-US" dirty="0"/>
              <a:t>U</a:t>
            </a:r>
            <a:r>
              <a:rPr lang="en-US" altLang="en-US" dirty="0" smtClean="0"/>
              <a:t>rethra</a:t>
            </a: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641600"/>
            <a:ext cx="2921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8100"/>
            <a:ext cx="8769350"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PQuestion"/>
          <p:cNvSpPr>
            <a:spLocks noGrp="1"/>
          </p:cNvSpPr>
          <p:nvPr>
            <p:ph type="title"/>
          </p:nvPr>
        </p:nvSpPr>
        <p:spPr>
          <a:xfrm>
            <a:off x="127000" y="76200"/>
            <a:ext cx="9817100" cy="1485900"/>
          </a:xfrm>
        </p:spPr>
        <p:txBody>
          <a:bodyPr/>
          <a:lstStyle/>
          <a:p>
            <a:pPr eaLnBrk="1" hangingPunct="1"/>
            <a:r>
              <a:rPr lang="en-US" altLang="en-US" sz="4400" smtClean="0"/>
              <a:t>Which of these aids in water recovery from the filtrate?</a:t>
            </a:r>
          </a:p>
        </p:txBody>
      </p:sp>
      <p:graphicFrame>
        <p:nvGraphicFramePr>
          <p:cNvPr id="4" name="TPChart"/>
          <p:cNvGraphicFramePr>
            <a:graphicFrameLocks noChangeAspect="1"/>
          </p:cNvGraphicFramePr>
          <p:nvPr>
            <p:custDataLst>
              <p:tags r:id="rId3"/>
            </p:custDataLst>
          </p:nvPr>
        </p:nvGraphicFramePr>
        <p:xfrm>
          <a:off x="5016500" y="1841500"/>
          <a:ext cx="5080000" cy="5715000"/>
        </p:xfrm>
        <a:graphic>
          <a:graphicData uri="http://schemas.openxmlformats.org/presentationml/2006/ole">
            <mc:AlternateContent xmlns:mc="http://schemas.openxmlformats.org/markup-compatibility/2006">
              <mc:Choice xmlns:v="urn:schemas-microsoft-com:vml" Requires="v">
                <p:oleObj spid="_x0000_s4109" name="Chart" r:id="rId7" imgW="5076925" imgH="5715039" progId="MSGraph.Chart.8">
                  <p:embed followColorScheme="full"/>
                </p:oleObj>
              </mc:Choice>
              <mc:Fallback>
                <p:oleObj name="Chart" r:id="rId7" imgW="5076925" imgH="5715039"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1841500"/>
                        <a:ext cx="5080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0" name="TPAnswers"/>
          <p:cNvSpPr>
            <a:spLocks noGrp="1"/>
          </p:cNvSpPr>
          <p:nvPr>
            <p:ph type="body" idx="1"/>
            <p:custDataLst>
              <p:tags r:id="rId4"/>
            </p:custDataLst>
          </p:nvPr>
        </p:nvSpPr>
        <p:spPr>
          <a:xfrm>
            <a:off x="457200" y="1600200"/>
            <a:ext cx="4622800" cy="5194300"/>
          </a:xfrm>
        </p:spPr>
        <p:txBody>
          <a:bodyPr/>
          <a:lstStyle/>
          <a:p>
            <a:pPr marL="730250" indent="-514350" eaLnBrk="1" hangingPunct="1">
              <a:spcBef>
                <a:spcPct val="20000"/>
              </a:spcBef>
              <a:buFont typeface="Lucida Grande" charset="0"/>
              <a:buAutoNum type="arabicPeriod"/>
            </a:pPr>
            <a:r>
              <a:rPr lang="en-US" altLang="en-US" smtClean="0"/>
              <a:t>Active transport of water out of the tubules.</a:t>
            </a:r>
          </a:p>
          <a:p>
            <a:pPr marL="730250" indent="-514350" eaLnBrk="1" hangingPunct="1">
              <a:spcBef>
                <a:spcPct val="20000"/>
              </a:spcBef>
              <a:buFont typeface="Lucida Grande" charset="0"/>
              <a:buAutoNum type="arabicPeriod"/>
            </a:pPr>
            <a:r>
              <a:rPr lang="en-US" altLang="en-US" smtClean="0"/>
              <a:t>Active transport of sodium out of the filtrate.</a:t>
            </a:r>
          </a:p>
          <a:p>
            <a:pPr marL="730250" indent="-514350" eaLnBrk="1" hangingPunct="1">
              <a:spcBef>
                <a:spcPct val="20000"/>
              </a:spcBef>
              <a:buFont typeface="Lucida Grande" charset="0"/>
              <a:buAutoNum type="arabicPeriod"/>
            </a:pPr>
            <a:r>
              <a:rPr lang="en-US" altLang="en-US" smtClean="0"/>
              <a:t>Peristalsis in the Loop of Henle.</a:t>
            </a:r>
          </a:p>
          <a:p>
            <a:pPr marL="730250" indent="-514350" eaLnBrk="1" hangingPunct="1">
              <a:spcBef>
                <a:spcPct val="20000"/>
              </a:spcBef>
              <a:buFont typeface="Lucida Grande" charset="0"/>
              <a:buAutoNum type="arabicPeriod"/>
            </a:pPr>
            <a:r>
              <a:rPr lang="en-US" altLang="en-US" smtClean="0"/>
              <a:t>Concentration of urea in the urine.</a:t>
            </a:r>
          </a:p>
        </p:txBody>
      </p:sp>
      <p:sp>
        <p:nvSpPr>
          <p:cNvPr id="5" name="CorShape1"/>
          <p:cNvSpPr>
            <a:spLocks/>
          </p:cNvSpPr>
          <p:nvPr>
            <p:custDataLst>
              <p:tags r:id="rId5"/>
            </p:custDataLst>
          </p:nvPr>
        </p:nvSpPr>
        <p:spPr bwMode="auto">
          <a:xfrm rot="10800000">
            <a:off x="508000" y="3733800"/>
            <a:ext cx="441325" cy="420688"/>
          </a:xfrm>
          <a:custGeom>
            <a:avLst/>
            <a:gdLst>
              <a:gd name="T0" fmla="*/ 1295400 w 1524001"/>
              <a:gd name="T1" fmla="*/ 1066800 h 1752601"/>
              <a:gd name="T2" fmla="*/ 1524000 w 1524001"/>
              <a:gd name="T3" fmla="*/ 533400 h 1752601"/>
              <a:gd name="T4" fmla="*/ 914400 w 1524001"/>
              <a:gd name="T5" fmla="*/ 0 h 1752601"/>
              <a:gd name="T6" fmla="*/ 0 w 1524001"/>
              <a:gd name="T7" fmla="*/ 1447800 h 1752601"/>
              <a:gd name="T8" fmla="*/ 0 w 1524001"/>
              <a:gd name="T9" fmla="*/ 1752600 h 1752601"/>
              <a:gd name="T10" fmla="*/ 990600 w 1524001"/>
              <a:gd name="T11" fmla="*/ 533400 h 1752601"/>
              <a:gd name="T12" fmla="*/ 0 w 1524001"/>
              <a:gd name="T13" fmla="*/ 0 h 1752601"/>
              <a:gd name="T14" fmla="*/ 1524001 w 1524001"/>
              <a:gd name="T15" fmla="*/ 1752601 h 1752601"/>
            </a:gdLst>
            <a:ahLst/>
            <a:cxnLst>
              <a:cxn ang="0">
                <a:pos x="T0" y="T1"/>
              </a:cxn>
              <a:cxn ang="0">
                <a:pos x="T2" y="T3"/>
              </a:cxn>
              <a:cxn ang="0">
                <a:pos x="T4" y="T5"/>
              </a:cxn>
              <a:cxn ang="0">
                <a:pos x="T6" y="T7"/>
              </a:cxn>
              <a:cxn ang="0">
                <a:pos x="T8" y="T9"/>
              </a:cxn>
              <a:cxn ang="0">
                <a:pos x="T10" y="T11"/>
              </a:cxn>
            </a:cxnLst>
            <a:rect l="T12" t="T13" r="T14" b="T15"/>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alpha val="69803"/>
            </a:srgbClr>
          </a:solidFill>
          <a:ln>
            <a:noFill/>
          </a:ln>
          <a:effectLst>
            <a:outerShdw dist="35921" dir="2700000" algn="ctr" rotWithShape="0">
              <a:srgbClr val="000000">
                <a:alpha val="50000"/>
              </a:srgb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a:lstStyle/>
          <a:p>
            <a:endParaRPr lang="en-US"/>
          </a:p>
        </p:txBody>
      </p:sp>
    </p:spTree>
    <p:custDataLst>
      <p:tags r:id="rId2"/>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19050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9" name="Group 4"/>
          <p:cNvGrpSpPr>
            <a:grpSpLocks/>
          </p:cNvGrpSpPr>
          <p:nvPr/>
        </p:nvGrpSpPr>
        <p:grpSpPr bwMode="auto">
          <a:xfrm>
            <a:off x="8013700" y="190500"/>
            <a:ext cx="1966913" cy="7265988"/>
            <a:chOff x="0" y="0"/>
            <a:chExt cx="1239" cy="4577"/>
          </a:xfrm>
        </p:grpSpPr>
        <p:sp>
          <p:nvSpPr>
            <p:cNvPr id="31751" name="Rectangle 5"/>
            <p:cNvSpPr>
              <a:spLocks/>
            </p:cNvSpPr>
            <p:nvPr/>
          </p:nvSpPr>
          <p:spPr bwMode="auto">
            <a:xfrm>
              <a:off x="0" y="1227"/>
              <a:ext cx="1239" cy="3350"/>
            </a:xfrm>
            <a:prstGeom prst="rect">
              <a:avLst/>
            </a:prstGeom>
            <a:solidFill>
              <a:srgbClr val="F6B7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3000">
                  <a:solidFill>
                    <a:srgbClr val="727272"/>
                  </a:solidFill>
                  <a:latin typeface="Futura" charset="0"/>
                  <a:ea typeface="ヒラギノ角ゴ Pro W3" charset="0"/>
                  <a:cs typeface="ヒラギノ角ゴ Pro W3" charset="0"/>
                  <a:sym typeface="Futura" charset="0"/>
                </a:defRPr>
              </a:lvl1pPr>
              <a:lvl2pPr marL="742950" indent="-285750" eaLnBrk="0" hangingPunct="0">
                <a:defRPr sz="3000">
                  <a:solidFill>
                    <a:srgbClr val="727272"/>
                  </a:solidFill>
                  <a:latin typeface="Futura" charset="0"/>
                  <a:ea typeface="ヒラギノ角ゴ Pro W3" charset="0"/>
                  <a:cs typeface="ヒラギノ角ゴ Pro W3" charset="0"/>
                  <a:sym typeface="Futura" charset="0"/>
                </a:defRPr>
              </a:lvl2pPr>
              <a:lvl3pPr marL="1143000" indent="-228600" eaLnBrk="0" hangingPunct="0">
                <a:defRPr sz="3000">
                  <a:solidFill>
                    <a:srgbClr val="727272"/>
                  </a:solidFill>
                  <a:latin typeface="Futura" charset="0"/>
                  <a:ea typeface="ヒラギノ角ゴ Pro W3" charset="0"/>
                  <a:cs typeface="ヒラギノ角ゴ Pro W3" charset="0"/>
                  <a:sym typeface="Futura" charset="0"/>
                </a:defRPr>
              </a:lvl3pPr>
              <a:lvl4pPr marL="1600200" indent="-228600" eaLnBrk="0" hangingPunct="0">
                <a:defRPr sz="3000">
                  <a:solidFill>
                    <a:srgbClr val="727272"/>
                  </a:solidFill>
                  <a:latin typeface="Futura" charset="0"/>
                  <a:ea typeface="ヒラギノ角ゴ Pro W3" charset="0"/>
                  <a:cs typeface="ヒラギノ角ゴ Pro W3" charset="0"/>
                  <a:sym typeface="Futura" charset="0"/>
                </a:defRPr>
              </a:lvl4pPr>
              <a:lvl5pPr marL="2057400" indent="-228600" eaLnBrk="0" hangingPunct="0">
                <a:defRPr sz="3000">
                  <a:solidFill>
                    <a:srgbClr val="727272"/>
                  </a:solidFill>
                  <a:latin typeface="Futura" charset="0"/>
                  <a:ea typeface="ヒラギノ角ゴ Pro W3" charset="0"/>
                  <a:cs typeface="ヒラギノ角ゴ Pro W3" charset="0"/>
                  <a:sym typeface="Futura" charset="0"/>
                </a:defRPr>
              </a:lvl5pPr>
              <a:lvl6pPr marL="25146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6pPr>
              <a:lvl7pPr marL="29718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7pPr>
              <a:lvl8pPr marL="34290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8pPr>
              <a:lvl9pPr marL="38862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9pPr>
            </a:lstStyle>
            <a:p>
              <a:pPr eaLnBrk="1" hangingPunct="1"/>
              <a:r>
                <a:rPr lang="en-US" altLang="en-US" sz="3200">
                  <a:solidFill>
                    <a:srgbClr val="FFFFFF"/>
                  </a:solidFill>
                  <a:ea typeface="Futura" charset="0"/>
                  <a:cs typeface="Futura" charset="0"/>
                </a:rPr>
                <a:t> </a:t>
              </a:r>
            </a:p>
          </p:txBody>
        </p:sp>
        <p:sp>
          <p:nvSpPr>
            <p:cNvPr id="31752" name="Rectangle 6"/>
            <p:cNvSpPr>
              <a:spLocks/>
            </p:cNvSpPr>
            <p:nvPr/>
          </p:nvSpPr>
          <p:spPr bwMode="auto">
            <a:xfrm>
              <a:off x="0" y="0"/>
              <a:ext cx="1239" cy="1233"/>
            </a:xfrm>
            <a:prstGeom prst="rect">
              <a:avLst/>
            </a:prstGeom>
            <a:solidFill>
              <a:srgbClr val="3683CA"/>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3000">
                  <a:solidFill>
                    <a:srgbClr val="727272"/>
                  </a:solidFill>
                  <a:latin typeface="Futura" charset="0"/>
                  <a:ea typeface="ヒラギノ角ゴ Pro W3" charset="0"/>
                  <a:cs typeface="ヒラギノ角ゴ Pro W3" charset="0"/>
                  <a:sym typeface="Futura" charset="0"/>
                </a:defRPr>
              </a:lvl1pPr>
              <a:lvl2pPr marL="742950" indent="-285750" eaLnBrk="0" hangingPunct="0">
                <a:defRPr sz="3000">
                  <a:solidFill>
                    <a:srgbClr val="727272"/>
                  </a:solidFill>
                  <a:latin typeface="Futura" charset="0"/>
                  <a:ea typeface="ヒラギノ角ゴ Pro W3" charset="0"/>
                  <a:cs typeface="ヒラギノ角ゴ Pro W3" charset="0"/>
                  <a:sym typeface="Futura" charset="0"/>
                </a:defRPr>
              </a:lvl2pPr>
              <a:lvl3pPr marL="1143000" indent="-228600" eaLnBrk="0" hangingPunct="0">
                <a:defRPr sz="3000">
                  <a:solidFill>
                    <a:srgbClr val="727272"/>
                  </a:solidFill>
                  <a:latin typeface="Futura" charset="0"/>
                  <a:ea typeface="ヒラギノ角ゴ Pro W3" charset="0"/>
                  <a:cs typeface="ヒラギノ角ゴ Pro W3" charset="0"/>
                  <a:sym typeface="Futura" charset="0"/>
                </a:defRPr>
              </a:lvl3pPr>
              <a:lvl4pPr marL="1600200" indent="-228600" eaLnBrk="0" hangingPunct="0">
                <a:defRPr sz="3000">
                  <a:solidFill>
                    <a:srgbClr val="727272"/>
                  </a:solidFill>
                  <a:latin typeface="Futura" charset="0"/>
                  <a:ea typeface="ヒラギノ角ゴ Pro W3" charset="0"/>
                  <a:cs typeface="ヒラギノ角ゴ Pro W3" charset="0"/>
                  <a:sym typeface="Futura" charset="0"/>
                </a:defRPr>
              </a:lvl4pPr>
              <a:lvl5pPr marL="2057400" indent="-228600" eaLnBrk="0" hangingPunct="0">
                <a:defRPr sz="3000">
                  <a:solidFill>
                    <a:srgbClr val="727272"/>
                  </a:solidFill>
                  <a:latin typeface="Futura" charset="0"/>
                  <a:ea typeface="ヒラギノ角ゴ Pro W3" charset="0"/>
                  <a:cs typeface="ヒラギノ角ゴ Pro W3" charset="0"/>
                  <a:sym typeface="Futura" charset="0"/>
                </a:defRPr>
              </a:lvl5pPr>
              <a:lvl6pPr marL="25146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6pPr>
              <a:lvl7pPr marL="29718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7pPr>
              <a:lvl8pPr marL="34290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8pPr>
              <a:lvl9pPr marL="38862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9pPr>
            </a:lstStyle>
            <a:p>
              <a:pPr eaLnBrk="1" hangingPunct="1"/>
              <a:endParaRPr lang="en-US" altLang="en-US"/>
            </a:p>
          </p:txBody>
        </p:sp>
      </p:grpSp>
      <p:sp>
        <p:nvSpPr>
          <p:cNvPr id="31750" name="Rectangle 7"/>
          <p:cNvSpPr>
            <a:spLocks noGrp="1" noChangeArrowheads="1"/>
          </p:cNvSpPr>
          <p:nvPr>
            <p:ph type="title"/>
          </p:nvPr>
        </p:nvSpPr>
        <p:spPr/>
        <p:txBody>
          <a:bodyPr/>
          <a:lstStyle/>
          <a:p>
            <a:pPr eaLnBrk="1" hangingPunct="1"/>
            <a:r>
              <a:rPr lang="en-US" altLang="en-US" smtClean="0"/>
              <a:t>Water Regulation</a:t>
            </a:r>
          </a:p>
        </p:txBody>
      </p:sp>
    </p:spTree>
    <p:custDataLst>
      <p:tags r:id="rId1"/>
    </p:custDataLst>
  </p:cSld>
  <p:clrMapOvr>
    <a:masterClrMapping/>
  </p:clrMapOvr>
  <p:transition spd="med">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r>
              <a:rPr lang="en-US" altLang="en-US" smtClean="0"/>
              <a:t>Regulating water</a:t>
            </a:r>
          </a:p>
        </p:txBody>
      </p:sp>
      <p:sp>
        <p:nvSpPr>
          <p:cNvPr id="32771" name="Rectangle 2"/>
          <p:cNvSpPr>
            <a:spLocks noGrp="1" noChangeArrowheads="1"/>
          </p:cNvSpPr>
          <p:nvPr>
            <p:ph type="body" idx="1"/>
          </p:nvPr>
        </p:nvSpPr>
        <p:spPr/>
        <p:txBody>
          <a:bodyPr/>
          <a:lstStyle/>
          <a:p>
            <a:pPr marL="700088" eaLnBrk="1" hangingPunct="1"/>
            <a:r>
              <a:rPr lang="en-US" altLang="en-US" smtClean="0"/>
              <a:t>Antidiuretic hormone (ADH, also called vasopressin) is part of a negative feedback system that regulates water in the mammalian body. </a:t>
            </a:r>
          </a:p>
          <a:p>
            <a:pPr marL="700088" eaLnBrk="1" hangingPunct="1"/>
            <a:r>
              <a:rPr lang="en-US" altLang="en-US" smtClean="0"/>
              <a:t>ADH increases the permeability of the distal tubule, allowing greater water recovery.</a:t>
            </a:r>
          </a:p>
        </p:txBody>
      </p:sp>
    </p:spTree>
    <p:custDataLst>
      <p:tags r:id="rId1"/>
    </p:custDataLst>
  </p:cSld>
  <p:clrMapOvr>
    <a:masterClrMapping/>
  </p:clrMapOvr>
  <p:transition spd="med">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07950"/>
            <a:ext cx="6646863" cy="737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p:txBody>
          <a:bodyPr/>
          <a:lstStyle/>
          <a:p>
            <a:pPr marL="254000" indent="0" eaLnBrk="1" hangingPunct="1"/>
            <a:r>
              <a:rPr lang="en-US" altLang="en-US" smtClean="0"/>
              <a:t>Caffeine and alcohol are diuretics. Alcohol inhibits ADH release, while caffeine interferes with its activity. Part of the symptoms of a hangover are due to dehydration. What causes the dehydration? And why is a cup of coffee not a good cure for a hangover?</a:t>
            </a:r>
          </a:p>
        </p:txBody>
      </p:sp>
      <p:sp>
        <p:nvSpPr>
          <p:cNvPr id="34819" name="Rectangle 3"/>
          <p:cNvSpPr>
            <a:spLocks/>
          </p:cNvSpPr>
          <p:nvPr/>
        </p:nvSpPr>
        <p:spPr bwMode="auto">
          <a:xfrm>
            <a:off x="9499600" y="685800"/>
            <a:ext cx="3905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3000">
                <a:solidFill>
                  <a:srgbClr val="727272"/>
                </a:solidFill>
                <a:latin typeface="Futura" charset="0"/>
                <a:ea typeface="ヒラギノ角ゴ Pro W3" charset="0"/>
                <a:cs typeface="ヒラギノ角ゴ Pro W3" charset="0"/>
                <a:sym typeface="Futura" charset="0"/>
              </a:defRPr>
            </a:lvl1pPr>
            <a:lvl2pPr marL="742950" indent="-285750" eaLnBrk="0" hangingPunct="0">
              <a:defRPr sz="3000">
                <a:solidFill>
                  <a:srgbClr val="727272"/>
                </a:solidFill>
                <a:latin typeface="Futura" charset="0"/>
                <a:ea typeface="ヒラギノ角ゴ Pro W3" charset="0"/>
                <a:cs typeface="ヒラギノ角ゴ Pro W3" charset="0"/>
                <a:sym typeface="Futura" charset="0"/>
              </a:defRPr>
            </a:lvl2pPr>
            <a:lvl3pPr marL="1143000" indent="-228600" eaLnBrk="0" hangingPunct="0">
              <a:defRPr sz="3000">
                <a:solidFill>
                  <a:srgbClr val="727272"/>
                </a:solidFill>
                <a:latin typeface="Futura" charset="0"/>
                <a:ea typeface="ヒラギノ角ゴ Pro W3" charset="0"/>
                <a:cs typeface="ヒラギノ角ゴ Pro W3" charset="0"/>
                <a:sym typeface="Futura" charset="0"/>
              </a:defRPr>
            </a:lvl3pPr>
            <a:lvl4pPr marL="1600200" indent="-228600" eaLnBrk="0" hangingPunct="0">
              <a:defRPr sz="3000">
                <a:solidFill>
                  <a:srgbClr val="727272"/>
                </a:solidFill>
                <a:latin typeface="Futura" charset="0"/>
                <a:ea typeface="ヒラギノ角ゴ Pro W3" charset="0"/>
                <a:cs typeface="ヒラギノ角ゴ Pro W3" charset="0"/>
                <a:sym typeface="Futura" charset="0"/>
              </a:defRPr>
            </a:lvl4pPr>
            <a:lvl5pPr marL="2057400" indent="-228600" eaLnBrk="0" hangingPunct="0">
              <a:defRPr sz="3000">
                <a:solidFill>
                  <a:srgbClr val="727272"/>
                </a:solidFill>
                <a:latin typeface="Futura" charset="0"/>
                <a:ea typeface="ヒラギノ角ゴ Pro W3" charset="0"/>
                <a:cs typeface="ヒラギノ角ゴ Pro W3" charset="0"/>
                <a:sym typeface="Futura" charset="0"/>
              </a:defRPr>
            </a:lvl5pPr>
            <a:lvl6pPr marL="25146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6pPr>
            <a:lvl7pPr marL="29718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7pPr>
            <a:lvl8pPr marL="34290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8pPr>
            <a:lvl9pPr marL="38862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9pPr>
          </a:lstStyle>
          <a:p>
            <a:pPr eaLnBrk="1" hangingPunct="1"/>
            <a:r>
              <a:rPr lang="en-US" altLang="en-US" b="1">
                <a:solidFill>
                  <a:srgbClr val="FFFEFF"/>
                </a:solidFill>
                <a:latin typeface="Futura Condensed"/>
                <a:sym typeface="Futura Condensed"/>
              </a:rPr>
              <a:t>W</a:t>
            </a:r>
          </a:p>
          <a:p>
            <a:pPr eaLnBrk="1" hangingPunct="1"/>
            <a:r>
              <a:rPr lang="en-US" altLang="en-US" b="1">
                <a:solidFill>
                  <a:srgbClr val="FFFEFF"/>
                </a:solidFill>
                <a:latin typeface="Futura Condensed"/>
                <a:sym typeface="Futura Condensed"/>
              </a:rPr>
              <a:t>O</a:t>
            </a:r>
          </a:p>
          <a:p>
            <a:pPr eaLnBrk="1" hangingPunct="1"/>
            <a:r>
              <a:rPr lang="en-US" altLang="en-US" b="1">
                <a:solidFill>
                  <a:srgbClr val="FFFEFF"/>
                </a:solidFill>
                <a:latin typeface="Futura Condensed"/>
                <a:sym typeface="Futura Condensed"/>
              </a:rPr>
              <a:t>R</a:t>
            </a:r>
          </a:p>
          <a:p>
            <a:pPr eaLnBrk="1" hangingPunct="1"/>
            <a:r>
              <a:rPr lang="en-US" altLang="en-US" b="1">
                <a:solidFill>
                  <a:srgbClr val="FFFEFF"/>
                </a:solidFill>
                <a:latin typeface="Futura Condensed"/>
                <a:sym typeface="Futura Condensed"/>
              </a:rPr>
              <a:t>K</a:t>
            </a:r>
          </a:p>
          <a:p>
            <a:pPr eaLnBrk="1" hangingPunct="1"/>
            <a:endParaRPr lang="en-US" altLang="en-US" b="1">
              <a:solidFill>
                <a:srgbClr val="FFFEFF"/>
              </a:solidFill>
              <a:latin typeface="Futura Condensed"/>
              <a:sym typeface="Futura Condensed"/>
            </a:endParaRPr>
          </a:p>
          <a:p>
            <a:pPr eaLnBrk="1" hangingPunct="1"/>
            <a:r>
              <a:rPr lang="en-US" altLang="en-US" b="1">
                <a:solidFill>
                  <a:srgbClr val="FFFEFF"/>
                </a:solidFill>
                <a:latin typeface="Futura Condensed"/>
                <a:sym typeface="Futura Condensed"/>
              </a:rPr>
              <a:t>T</a:t>
            </a:r>
          </a:p>
          <a:p>
            <a:pPr eaLnBrk="1" hangingPunct="1"/>
            <a:r>
              <a:rPr lang="en-US" altLang="en-US" b="1">
                <a:solidFill>
                  <a:srgbClr val="FFFEFF"/>
                </a:solidFill>
                <a:latin typeface="Futura Condensed"/>
                <a:sym typeface="Futura Condensed"/>
              </a:rPr>
              <a:t>O</a:t>
            </a:r>
          </a:p>
          <a:p>
            <a:pPr eaLnBrk="1" hangingPunct="1"/>
            <a:r>
              <a:rPr lang="en-US" altLang="en-US" b="1">
                <a:solidFill>
                  <a:srgbClr val="FFFEFF"/>
                </a:solidFill>
                <a:latin typeface="Futura Condensed"/>
                <a:sym typeface="Futura Condensed"/>
              </a:rPr>
              <a:t>G</a:t>
            </a:r>
          </a:p>
          <a:p>
            <a:pPr eaLnBrk="1" hangingPunct="1"/>
            <a:r>
              <a:rPr lang="en-US" altLang="en-US" b="1">
                <a:solidFill>
                  <a:srgbClr val="FFFEFF"/>
                </a:solidFill>
                <a:latin typeface="Futura Condensed"/>
                <a:sym typeface="Futura Condensed"/>
              </a:rPr>
              <a:t>E</a:t>
            </a:r>
          </a:p>
          <a:p>
            <a:pPr eaLnBrk="1" hangingPunct="1"/>
            <a:r>
              <a:rPr lang="en-US" altLang="en-US" b="1">
                <a:solidFill>
                  <a:srgbClr val="FFFEFF"/>
                </a:solidFill>
                <a:latin typeface="Futura Condensed"/>
                <a:sym typeface="Futura Condensed"/>
              </a:rPr>
              <a:t>T</a:t>
            </a:r>
          </a:p>
          <a:p>
            <a:pPr eaLnBrk="1" hangingPunct="1"/>
            <a:r>
              <a:rPr lang="en-US" altLang="en-US" b="1">
                <a:solidFill>
                  <a:srgbClr val="FFFEFF"/>
                </a:solidFill>
                <a:latin typeface="Futura Condensed"/>
                <a:sym typeface="Futura Condensed"/>
              </a:rPr>
              <a:t>H</a:t>
            </a:r>
          </a:p>
          <a:p>
            <a:pPr eaLnBrk="1" hangingPunct="1"/>
            <a:r>
              <a:rPr lang="en-US" altLang="en-US" b="1">
                <a:solidFill>
                  <a:srgbClr val="FFFEFF"/>
                </a:solidFill>
                <a:latin typeface="Futura Condensed"/>
                <a:sym typeface="Futura Condensed"/>
              </a:rPr>
              <a:t>E</a:t>
            </a:r>
          </a:p>
          <a:p>
            <a:pPr eaLnBrk="1" hangingPunct="1"/>
            <a:r>
              <a:rPr lang="en-US" altLang="en-US" b="1">
                <a:solidFill>
                  <a:srgbClr val="FFFEFF"/>
                </a:solidFill>
                <a:latin typeface="Futura Condensed"/>
                <a:sym typeface="Futura Condensed"/>
              </a:rPr>
              <a:t>R</a:t>
            </a:r>
          </a:p>
        </p:txBody>
      </p:sp>
    </p:spTree>
    <p:custDataLst>
      <p:tags r:id="rId1"/>
    </p:custDataLst>
  </p:cSld>
  <p:clrMapOvr>
    <a:masterClrMapping/>
  </p:clrMapOvr>
  <p:transition spd="med">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PQuestion"/>
          <p:cNvSpPr>
            <a:spLocks noGrp="1"/>
          </p:cNvSpPr>
          <p:nvPr>
            <p:ph type="title"/>
          </p:nvPr>
        </p:nvSpPr>
        <p:spPr>
          <a:xfrm>
            <a:off x="203200" y="152400"/>
            <a:ext cx="9817100" cy="1485900"/>
          </a:xfrm>
        </p:spPr>
        <p:txBody>
          <a:bodyPr/>
          <a:lstStyle/>
          <a:p>
            <a:pPr eaLnBrk="1" hangingPunct="1"/>
            <a:r>
              <a:rPr lang="en-US" altLang="en-US" sz="4000" smtClean="0"/>
              <a:t>If a person were given a dose of ADH, what would happen?</a:t>
            </a:r>
          </a:p>
        </p:txBody>
      </p:sp>
      <p:graphicFrame>
        <p:nvGraphicFramePr>
          <p:cNvPr id="4" name="TPChart"/>
          <p:cNvGraphicFramePr>
            <a:graphicFrameLocks noChangeAspect="1"/>
          </p:cNvGraphicFramePr>
          <p:nvPr>
            <p:custDataLst>
              <p:tags r:id="rId3"/>
            </p:custDataLst>
          </p:nvPr>
        </p:nvGraphicFramePr>
        <p:xfrm>
          <a:off x="5016500" y="1841500"/>
          <a:ext cx="5080000" cy="5715000"/>
        </p:xfrm>
        <a:graphic>
          <a:graphicData uri="http://schemas.openxmlformats.org/presentationml/2006/ole">
            <mc:AlternateContent xmlns:mc="http://schemas.openxmlformats.org/markup-compatibility/2006">
              <mc:Choice xmlns:v="urn:schemas-microsoft-com:vml" Requires="v">
                <p:oleObj spid="_x0000_s5133" name="Chart" r:id="rId7" imgW="5076925" imgH="5715039" progId="MSGraph.Chart.8">
                  <p:embed followColorScheme="full"/>
                </p:oleObj>
              </mc:Choice>
              <mc:Fallback>
                <p:oleObj name="Chart" r:id="rId7" imgW="5076925" imgH="5715039"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6500" y="1841500"/>
                        <a:ext cx="50800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TPAnswers"/>
          <p:cNvSpPr>
            <a:spLocks noGrp="1"/>
          </p:cNvSpPr>
          <p:nvPr>
            <p:ph type="body" idx="1"/>
            <p:custDataLst>
              <p:tags r:id="rId4"/>
            </p:custDataLst>
          </p:nvPr>
        </p:nvSpPr>
        <p:spPr>
          <a:xfrm>
            <a:off x="457200" y="1600200"/>
            <a:ext cx="4622800" cy="5194300"/>
          </a:xfrm>
        </p:spPr>
        <p:txBody>
          <a:bodyPr/>
          <a:lstStyle/>
          <a:p>
            <a:pPr marL="730250" indent="-514350" eaLnBrk="1" hangingPunct="1">
              <a:spcBef>
                <a:spcPct val="20000"/>
              </a:spcBef>
              <a:buFont typeface="Lucida Grande" charset="0"/>
              <a:buAutoNum type="arabicPeriod"/>
            </a:pPr>
            <a:r>
              <a:rPr lang="en-US" altLang="en-US" smtClean="0"/>
              <a:t>More water lost through kidneys.</a:t>
            </a:r>
          </a:p>
          <a:p>
            <a:pPr marL="730250" indent="-514350" eaLnBrk="1" hangingPunct="1">
              <a:spcBef>
                <a:spcPct val="20000"/>
              </a:spcBef>
              <a:buFont typeface="Lucida Grande" charset="0"/>
              <a:buAutoNum type="arabicPeriod"/>
            </a:pPr>
            <a:r>
              <a:rPr lang="en-US" altLang="en-US" smtClean="0"/>
              <a:t>More potassium secreted by nephron.</a:t>
            </a:r>
          </a:p>
          <a:p>
            <a:pPr marL="730250" indent="-514350" eaLnBrk="1" hangingPunct="1">
              <a:spcBef>
                <a:spcPct val="20000"/>
              </a:spcBef>
              <a:buFont typeface="Lucida Grande" charset="0"/>
              <a:buAutoNum type="arabicPeriod"/>
            </a:pPr>
            <a:r>
              <a:rPr lang="en-US" altLang="en-US" smtClean="0"/>
              <a:t>More water retained in the kidneys.</a:t>
            </a:r>
          </a:p>
          <a:p>
            <a:pPr marL="730250" indent="-514350" eaLnBrk="1" hangingPunct="1">
              <a:spcBef>
                <a:spcPct val="20000"/>
              </a:spcBef>
              <a:buFont typeface="Lucida Grande" charset="0"/>
              <a:buAutoNum type="arabicPeriod"/>
            </a:pPr>
            <a:r>
              <a:rPr lang="en-US" altLang="en-US" smtClean="0"/>
              <a:t>More sodium secreted by nephron.</a:t>
            </a:r>
          </a:p>
        </p:txBody>
      </p:sp>
      <p:sp>
        <p:nvSpPr>
          <p:cNvPr id="5" name="CorShape1"/>
          <p:cNvSpPr>
            <a:spLocks/>
          </p:cNvSpPr>
          <p:nvPr>
            <p:custDataLst>
              <p:tags r:id="rId5"/>
            </p:custDataLst>
          </p:nvPr>
        </p:nvSpPr>
        <p:spPr bwMode="auto">
          <a:xfrm rot="10800000">
            <a:off x="88900" y="4364038"/>
            <a:ext cx="647700" cy="647700"/>
          </a:xfrm>
          <a:custGeom>
            <a:avLst/>
            <a:gdLst>
              <a:gd name="T0" fmla="*/ 1295400 w 1524001"/>
              <a:gd name="T1" fmla="*/ 1066800 h 1752601"/>
              <a:gd name="T2" fmla="*/ 1524000 w 1524001"/>
              <a:gd name="T3" fmla="*/ 533400 h 1752601"/>
              <a:gd name="T4" fmla="*/ 914400 w 1524001"/>
              <a:gd name="T5" fmla="*/ 0 h 1752601"/>
              <a:gd name="T6" fmla="*/ 0 w 1524001"/>
              <a:gd name="T7" fmla="*/ 1447800 h 1752601"/>
              <a:gd name="T8" fmla="*/ 0 w 1524001"/>
              <a:gd name="T9" fmla="*/ 1752600 h 1752601"/>
              <a:gd name="T10" fmla="*/ 990600 w 1524001"/>
              <a:gd name="T11" fmla="*/ 533400 h 1752601"/>
              <a:gd name="T12" fmla="*/ 0 w 1524001"/>
              <a:gd name="T13" fmla="*/ 0 h 1752601"/>
              <a:gd name="T14" fmla="*/ 1524001 w 1524001"/>
              <a:gd name="T15" fmla="*/ 1752601 h 1752601"/>
            </a:gdLst>
            <a:ahLst/>
            <a:cxnLst>
              <a:cxn ang="0">
                <a:pos x="T0" y="T1"/>
              </a:cxn>
              <a:cxn ang="0">
                <a:pos x="T2" y="T3"/>
              </a:cxn>
              <a:cxn ang="0">
                <a:pos x="T4" y="T5"/>
              </a:cxn>
              <a:cxn ang="0">
                <a:pos x="T6" y="T7"/>
              </a:cxn>
              <a:cxn ang="0">
                <a:pos x="T8" y="T9"/>
              </a:cxn>
              <a:cxn ang="0">
                <a:pos x="T10" y="T11"/>
              </a:cxn>
            </a:cxnLst>
            <a:rect l="T12" t="T13" r="T14" b="T15"/>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alpha val="69803"/>
            </a:srgbClr>
          </a:solidFill>
          <a:ln>
            <a:noFill/>
          </a:ln>
          <a:effectLst>
            <a:outerShdw dist="35921" dir="2700000" algn="ctr" rotWithShape="0">
              <a:srgbClr val="000000">
                <a:alpha val="50000"/>
              </a:srgbClr>
            </a:outerShdw>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Lst>
        </p:spPr>
        <p:txBody>
          <a:bodyPr/>
          <a:lstStyle/>
          <a:p>
            <a:endParaRPr lang="en-US"/>
          </a:p>
        </p:txBody>
      </p:sp>
    </p:spTree>
    <p:custDataLst>
      <p:tags r:id="rId2"/>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p:txBody>
          <a:bodyPr/>
          <a:lstStyle/>
          <a:p>
            <a:pPr marL="254000" indent="0" eaLnBrk="1" hangingPunct="1"/>
            <a:r>
              <a:rPr lang="en-US" altLang="en-US" smtClean="0"/>
              <a:t>Many over-the-counter herbal diet aids claim to “detoxify” the body or “flush fat.” Many of these contain dandelion leaves, parsley, or other herbs known to be diuretics. If a person tries these products and appears to lose pounds, what is actually lost? Could there be health problems with using these products?</a:t>
            </a:r>
          </a:p>
        </p:txBody>
      </p:sp>
      <p:sp>
        <p:nvSpPr>
          <p:cNvPr id="35843" name="Rectangle 3"/>
          <p:cNvSpPr>
            <a:spLocks/>
          </p:cNvSpPr>
          <p:nvPr/>
        </p:nvSpPr>
        <p:spPr bwMode="auto">
          <a:xfrm>
            <a:off x="9499600" y="685800"/>
            <a:ext cx="3905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sz="3000">
                <a:solidFill>
                  <a:srgbClr val="727272"/>
                </a:solidFill>
                <a:latin typeface="Futura" charset="0"/>
                <a:ea typeface="ヒラギノ角ゴ Pro W3" charset="0"/>
                <a:cs typeface="ヒラギノ角ゴ Pro W3" charset="0"/>
                <a:sym typeface="Futura" charset="0"/>
              </a:defRPr>
            </a:lvl1pPr>
            <a:lvl2pPr marL="742950" indent="-285750" eaLnBrk="0" hangingPunct="0">
              <a:defRPr sz="3000">
                <a:solidFill>
                  <a:srgbClr val="727272"/>
                </a:solidFill>
                <a:latin typeface="Futura" charset="0"/>
                <a:ea typeface="ヒラギノ角ゴ Pro W3" charset="0"/>
                <a:cs typeface="ヒラギノ角ゴ Pro W3" charset="0"/>
                <a:sym typeface="Futura" charset="0"/>
              </a:defRPr>
            </a:lvl2pPr>
            <a:lvl3pPr marL="1143000" indent="-228600" eaLnBrk="0" hangingPunct="0">
              <a:defRPr sz="3000">
                <a:solidFill>
                  <a:srgbClr val="727272"/>
                </a:solidFill>
                <a:latin typeface="Futura" charset="0"/>
                <a:ea typeface="ヒラギノ角ゴ Pro W3" charset="0"/>
                <a:cs typeface="ヒラギノ角ゴ Pro W3" charset="0"/>
                <a:sym typeface="Futura" charset="0"/>
              </a:defRPr>
            </a:lvl3pPr>
            <a:lvl4pPr marL="1600200" indent="-228600" eaLnBrk="0" hangingPunct="0">
              <a:defRPr sz="3000">
                <a:solidFill>
                  <a:srgbClr val="727272"/>
                </a:solidFill>
                <a:latin typeface="Futura" charset="0"/>
                <a:ea typeface="ヒラギノ角ゴ Pro W3" charset="0"/>
                <a:cs typeface="ヒラギノ角ゴ Pro W3" charset="0"/>
                <a:sym typeface="Futura" charset="0"/>
              </a:defRPr>
            </a:lvl4pPr>
            <a:lvl5pPr marL="2057400" indent="-228600" eaLnBrk="0" hangingPunct="0">
              <a:defRPr sz="3000">
                <a:solidFill>
                  <a:srgbClr val="727272"/>
                </a:solidFill>
                <a:latin typeface="Futura" charset="0"/>
                <a:ea typeface="ヒラギノ角ゴ Pro W3" charset="0"/>
                <a:cs typeface="ヒラギノ角ゴ Pro W3" charset="0"/>
                <a:sym typeface="Futura" charset="0"/>
              </a:defRPr>
            </a:lvl5pPr>
            <a:lvl6pPr marL="25146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6pPr>
            <a:lvl7pPr marL="29718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7pPr>
            <a:lvl8pPr marL="34290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8pPr>
            <a:lvl9pPr marL="3886200" indent="-228600" algn="ctr" eaLnBrk="0" fontAlgn="base" hangingPunct="0">
              <a:spcBef>
                <a:spcPct val="0"/>
              </a:spcBef>
              <a:spcAft>
                <a:spcPct val="0"/>
              </a:spcAft>
              <a:defRPr sz="3000">
                <a:solidFill>
                  <a:srgbClr val="727272"/>
                </a:solidFill>
                <a:latin typeface="Futura" charset="0"/>
                <a:ea typeface="ヒラギノ角ゴ Pro W3" charset="0"/>
                <a:cs typeface="ヒラギノ角ゴ Pro W3" charset="0"/>
                <a:sym typeface="Futura" charset="0"/>
              </a:defRPr>
            </a:lvl9pPr>
          </a:lstStyle>
          <a:p>
            <a:pPr eaLnBrk="1" hangingPunct="1"/>
            <a:r>
              <a:rPr lang="en-US" altLang="en-US" b="1">
                <a:solidFill>
                  <a:srgbClr val="FFFEFF"/>
                </a:solidFill>
                <a:latin typeface="Futura Condensed"/>
                <a:sym typeface="Futura Condensed"/>
              </a:rPr>
              <a:t>W</a:t>
            </a:r>
          </a:p>
          <a:p>
            <a:pPr eaLnBrk="1" hangingPunct="1"/>
            <a:r>
              <a:rPr lang="en-US" altLang="en-US" b="1">
                <a:solidFill>
                  <a:srgbClr val="FFFEFF"/>
                </a:solidFill>
                <a:latin typeface="Futura Condensed"/>
                <a:sym typeface="Futura Condensed"/>
              </a:rPr>
              <a:t>O</a:t>
            </a:r>
          </a:p>
          <a:p>
            <a:pPr eaLnBrk="1" hangingPunct="1"/>
            <a:r>
              <a:rPr lang="en-US" altLang="en-US" b="1">
                <a:solidFill>
                  <a:srgbClr val="FFFEFF"/>
                </a:solidFill>
                <a:latin typeface="Futura Condensed"/>
                <a:sym typeface="Futura Condensed"/>
              </a:rPr>
              <a:t>R</a:t>
            </a:r>
          </a:p>
          <a:p>
            <a:pPr eaLnBrk="1" hangingPunct="1"/>
            <a:r>
              <a:rPr lang="en-US" altLang="en-US" b="1">
                <a:solidFill>
                  <a:srgbClr val="FFFEFF"/>
                </a:solidFill>
                <a:latin typeface="Futura Condensed"/>
                <a:sym typeface="Futura Condensed"/>
              </a:rPr>
              <a:t>K</a:t>
            </a:r>
          </a:p>
          <a:p>
            <a:pPr eaLnBrk="1" hangingPunct="1"/>
            <a:endParaRPr lang="en-US" altLang="en-US" b="1">
              <a:solidFill>
                <a:srgbClr val="FFFEFF"/>
              </a:solidFill>
              <a:latin typeface="Futura Condensed"/>
              <a:sym typeface="Futura Condensed"/>
            </a:endParaRPr>
          </a:p>
          <a:p>
            <a:pPr eaLnBrk="1" hangingPunct="1"/>
            <a:r>
              <a:rPr lang="en-US" altLang="en-US" b="1">
                <a:solidFill>
                  <a:srgbClr val="FFFEFF"/>
                </a:solidFill>
                <a:latin typeface="Futura Condensed"/>
                <a:sym typeface="Futura Condensed"/>
              </a:rPr>
              <a:t>T</a:t>
            </a:r>
          </a:p>
          <a:p>
            <a:pPr eaLnBrk="1" hangingPunct="1"/>
            <a:r>
              <a:rPr lang="en-US" altLang="en-US" b="1">
                <a:solidFill>
                  <a:srgbClr val="FFFEFF"/>
                </a:solidFill>
                <a:latin typeface="Futura Condensed"/>
                <a:sym typeface="Futura Condensed"/>
              </a:rPr>
              <a:t>O</a:t>
            </a:r>
          </a:p>
          <a:p>
            <a:pPr eaLnBrk="1" hangingPunct="1"/>
            <a:r>
              <a:rPr lang="en-US" altLang="en-US" b="1">
                <a:solidFill>
                  <a:srgbClr val="FFFEFF"/>
                </a:solidFill>
                <a:latin typeface="Futura Condensed"/>
                <a:sym typeface="Futura Condensed"/>
              </a:rPr>
              <a:t>G</a:t>
            </a:r>
          </a:p>
          <a:p>
            <a:pPr eaLnBrk="1" hangingPunct="1"/>
            <a:r>
              <a:rPr lang="en-US" altLang="en-US" b="1">
                <a:solidFill>
                  <a:srgbClr val="FFFEFF"/>
                </a:solidFill>
                <a:latin typeface="Futura Condensed"/>
                <a:sym typeface="Futura Condensed"/>
              </a:rPr>
              <a:t>E</a:t>
            </a:r>
          </a:p>
          <a:p>
            <a:pPr eaLnBrk="1" hangingPunct="1"/>
            <a:r>
              <a:rPr lang="en-US" altLang="en-US" b="1">
                <a:solidFill>
                  <a:srgbClr val="FFFEFF"/>
                </a:solidFill>
                <a:latin typeface="Futura Condensed"/>
                <a:sym typeface="Futura Condensed"/>
              </a:rPr>
              <a:t>T</a:t>
            </a:r>
          </a:p>
          <a:p>
            <a:pPr eaLnBrk="1" hangingPunct="1"/>
            <a:r>
              <a:rPr lang="en-US" altLang="en-US" b="1">
                <a:solidFill>
                  <a:srgbClr val="FFFEFF"/>
                </a:solidFill>
                <a:latin typeface="Futura Condensed"/>
                <a:sym typeface="Futura Condensed"/>
              </a:rPr>
              <a:t>H</a:t>
            </a:r>
          </a:p>
          <a:p>
            <a:pPr eaLnBrk="1" hangingPunct="1"/>
            <a:r>
              <a:rPr lang="en-US" altLang="en-US" b="1">
                <a:solidFill>
                  <a:srgbClr val="FFFEFF"/>
                </a:solidFill>
                <a:latin typeface="Futura Condensed"/>
                <a:sym typeface="Futura Condensed"/>
              </a:rPr>
              <a:t>E</a:t>
            </a:r>
          </a:p>
          <a:p>
            <a:pPr eaLnBrk="1" hangingPunct="1"/>
            <a:r>
              <a:rPr lang="en-US" altLang="en-US" b="1">
                <a:solidFill>
                  <a:srgbClr val="FFFEFF"/>
                </a:solidFill>
                <a:latin typeface="Futura Condensed"/>
                <a:sym typeface="Futura Condensed"/>
              </a:rPr>
              <a:t>R</a:t>
            </a:r>
          </a:p>
        </p:txBody>
      </p:sp>
    </p:spTree>
    <p:custDataLst>
      <p:tags r:id="rId1"/>
    </p:custDataLst>
  </p:cSld>
  <p:clrMapOvr>
    <a:masterClrMapping/>
  </p:clrMapOvr>
  <p:transition spd="med">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a:lstStyle/>
          <a:p>
            <a:pPr eaLnBrk="1" hangingPunct="1"/>
            <a:r>
              <a:rPr lang="en-US" altLang="en-US" smtClean="0"/>
              <a:t>Final thinking question:</a:t>
            </a:r>
          </a:p>
        </p:txBody>
      </p:sp>
      <p:sp>
        <p:nvSpPr>
          <p:cNvPr id="36867" name="Rectangle 2"/>
          <p:cNvSpPr>
            <a:spLocks noGrp="1" noChangeArrowheads="1"/>
          </p:cNvSpPr>
          <p:nvPr>
            <p:ph type="body" idx="1"/>
          </p:nvPr>
        </p:nvSpPr>
        <p:spPr>
          <a:xfrm>
            <a:off x="787400" y="1790700"/>
            <a:ext cx="4140200" cy="5194300"/>
          </a:xfrm>
        </p:spPr>
        <p:txBody>
          <a:bodyPr/>
          <a:lstStyle/>
          <a:p>
            <a:pPr marL="254000" indent="0" eaLnBrk="1" hangingPunct="1"/>
            <a:r>
              <a:rPr lang="en-US" altLang="en-US" smtClean="0"/>
              <a:t>The kangaroo rat is adapted to desert life. It survives on very little water. List some ways in which its kidneys might be different from the human kidney to allow it to conserve as much water as possible.</a:t>
            </a: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313" y="2070100"/>
            <a:ext cx="4725987"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the kidney</a:t>
            </a:r>
            <a:endParaRPr lang="en-US" dirty="0"/>
          </a:p>
        </p:txBody>
      </p:sp>
      <p:sp>
        <p:nvSpPr>
          <p:cNvPr id="3" name="Content Placeholder 2"/>
          <p:cNvSpPr>
            <a:spLocks noGrp="1"/>
          </p:cNvSpPr>
          <p:nvPr>
            <p:ph idx="1"/>
          </p:nvPr>
        </p:nvSpPr>
        <p:spPr>
          <a:xfrm>
            <a:off x="895350" y="1703387"/>
            <a:ext cx="8356600" cy="5194300"/>
          </a:xfrm>
        </p:spPr>
        <p:txBody>
          <a:bodyPr/>
          <a:lstStyle/>
          <a:p>
            <a:r>
              <a:rPr lang="en-US" dirty="0" smtClean="0"/>
              <a:t>Regulating total water volume </a:t>
            </a:r>
          </a:p>
          <a:p>
            <a:r>
              <a:rPr lang="en-US" dirty="0" smtClean="0"/>
              <a:t>Regulating concentration of ions</a:t>
            </a:r>
          </a:p>
          <a:p>
            <a:r>
              <a:rPr lang="en-US" dirty="0" smtClean="0"/>
              <a:t>Excreting wastes and toxins</a:t>
            </a:r>
          </a:p>
          <a:p>
            <a:r>
              <a:rPr lang="en-US" dirty="0" smtClean="0"/>
              <a:t>Hormone production- EPO and Renin</a:t>
            </a:r>
            <a:endParaRPr lang="en-US" dirty="0"/>
          </a:p>
          <a:p>
            <a:r>
              <a:rPr lang="en-US" dirty="0" smtClean="0"/>
              <a:t>Acid Base Balance</a:t>
            </a:r>
          </a:p>
        </p:txBody>
      </p:sp>
    </p:spTree>
    <p:extLst>
      <p:ext uri="{BB962C8B-B14F-4D97-AF65-F5344CB8AC3E}">
        <p14:creationId xmlns:p14="http://schemas.microsoft.com/office/powerpoint/2010/main" val="1184707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altLang="en-US" smtClean="0"/>
              <a:t>Anatomy of the Kidney</a:t>
            </a:r>
          </a:p>
        </p:txBody>
      </p:sp>
      <p:sp>
        <p:nvSpPr>
          <p:cNvPr id="22531" name="Rectangle 2"/>
          <p:cNvSpPr>
            <a:spLocks noGrp="1" noChangeArrowheads="1"/>
          </p:cNvSpPr>
          <p:nvPr>
            <p:ph type="body" idx="1"/>
          </p:nvPr>
        </p:nvSpPr>
        <p:spPr/>
        <p:txBody>
          <a:bodyPr/>
          <a:lstStyle/>
          <a:p>
            <a:pPr marL="663575" eaLnBrk="1" hangingPunct="1"/>
            <a:r>
              <a:rPr lang="en-US" altLang="en-US" dirty="0" smtClean="0"/>
              <a:t>Main structures of the mammalian kidney:</a:t>
            </a:r>
          </a:p>
          <a:p>
            <a:pPr marL="663575" eaLnBrk="1" hangingPunct="1"/>
            <a:r>
              <a:rPr lang="en-US" altLang="en-US" dirty="0" smtClean="0"/>
              <a:t>renal cortex</a:t>
            </a:r>
          </a:p>
          <a:p>
            <a:pPr marL="663575" eaLnBrk="1" hangingPunct="1"/>
            <a:r>
              <a:rPr lang="en-US" altLang="en-US" dirty="0" smtClean="0"/>
              <a:t>renal </a:t>
            </a:r>
            <a:r>
              <a:rPr lang="en-US" altLang="en-US" dirty="0" err="1" smtClean="0"/>
              <a:t>medula</a:t>
            </a:r>
            <a:endParaRPr lang="en-US" altLang="en-US" dirty="0" smtClean="0"/>
          </a:p>
          <a:p>
            <a:pPr marL="663575" eaLnBrk="1" hangingPunct="1"/>
            <a:r>
              <a:rPr lang="en-US" altLang="en-US" dirty="0" smtClean="0"/>
              <a:t>renal pelvis</a:t>
            </a:r>
          </a:p>
          <a:p>
            <a:pPr marL="663575" eaLnBrk="1" hangingPunct="1"/>
            <a:r>
              <a:rPr lang="en-US" altLang="en-US" dirty="0" smtClean="0"/>
              <a:t>Nephrons</a:t>
            </a:r>
          </a:p>
          <a:p>
            <a:pPr marL="663575" eaLnBrk="1" hangingPunct="1"/>
            <a:r>
              <a:rPr lang="en-US" altLang="en-US" dirty="0" smtClean="0"/>
              <a:t>Hilum</a:t>
            </a:r>
          </a:p>
        </p:txBody>
      </p:sp>
      <p:pic>
        <p:nvPicPr>
          <p:cNvPr id="2" name="Picture 1"/>
          <p:cNvPicPr>
            <a:picLocks noChangeAspect="1"/>
          </p:cNvPicPr>
          <p:nvPr/>
        </p:nvPicPr>
        <p:blipFill rotWithShape="1">
          <a:blip r:embed="rId3"/>
          <a:srcRect l="27334"/>
          <a:stretch/>
        </p:blipFill>
        <p:spPr>
          <a:xfrm>
            <a:off x="4191000" y="2819400"/>
            <a:ext cx="5969000" cy="4695672"/>
          </a:xfrm>
          <a:prstGeom prst="rect">
            <a:avLst/>
          </a:prstGeom>
        </p:spPr>
      </p:pic>
    </p:spTree>
    <p:custDataLst>
      <p:tags r:id="rId1"/>
    </p:custDataLst>
  </p:cSld>
  <p:clrMapOvr>
    <a:masterClrMapping/>
  </p:clrMapOvr>
  <p:transition spd="med">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r="40958"/>
          <a:stretch/>
        </p:blipFill>
        <p:spPr>
          <a:xfrm>
            <a:off x="2336800" y="990600"/>
            <a:ext cx="6057900" cy="7333793"/>
          </a:xfrm>
          <a:prstGeom prst="rect">
            <a:avLst/>
          </a:prstGeom>
        </p:spPr>
      </p:pic>
    </p:spTree>
    <p:extLst>
      <p:ext uri="{BB962C8B-B14F-4D97-AF65-F5344CB8AC3E}">
        <p14:creationId xmlns:p14="http://schemas.microsoft.com/office/powerpoint/2010/main" val="39314763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urinary system</a:t>
            </a:r>
            <a:endParaRPr lang="en-US" dirty="0"/>
          </a:p>
        </p:txBody>
      </p:sp>
      <p:sp>
        <p:nvSpPr>
          <p:cNvPr id="3" name="Content Placeholder 2"/>
          <p:cNvSpPr>
            <a:spLocks noGrp="1"/>
          </p:cNvSpPr>
          <p:nvPr>
            <p:ph idx="1"/>
          </p:nvPr>
        </p:nvSpPr>
        <p:spPr>
          <a:xfrm>
            <a:off x="965200" y="1828800"/>
            <a:ext cx="5918200" cy="5194300"/>
          </a:xfrm>
        </p:spPr>
        <p:txBody>
          <a:bodyPr/>
          <a:lstStyle/>
          <a:p>
            <a:r>
              <a:rPr lang="en-US" sz="2000" dirty="0" smtClean="0"/>
              <a:t>Ureters- from each kidney into the bladder</a:t>
            </a:r>
          </a:p>
          <a:p>
            <a:r>
              <a:rPr lang="en-US" sz="2000" dirty="0" smtClean="0"/>
              <a:t>Kidney stones- (Renal calculi)- calcium or magnesium forms sharp stones. </a:t>
            </a:r>
          </a:p>
          <a:p>
            <a:pPr lvl="1"/>
            <a:r>
              <a:rPr lang="en-US" sz="2000" dirty="0" smtClean="0"/>
              <a:t>Can obstruct ureter</a:t>
            </a:r>
          </a:p>
          <a:p>
            <a:pPr lvl="1"/>
            <a:r>
              <a:rPr lang="en-US" sz="2000" dirty="0" err="1" smtClean="0"/>
              <a:t>Sx</a:t>
            </a:r>
            <a:r>
              <a:rPr lang="en-US" sz="2000" dirty="0" smtClean="0"/>
              <a:t>: radiating flank pain</a:t>
            </a:r>
          </a:p>
          <a:p>
            <a:pPr lvl="1"/>
            <a:r>
              <a:rPr lang="en-US" sz="2000" dirty="0" smtClean="0"/>
              <a:t>Treatment: Shock wave lithotripsy- pulverize the stone.</a:t>
            </a:r>
          </a:p>
          <a:p>
            <a:r>
              <a:rPr lang="en-US" sz="2000" dirty="0" smtClean="0"/>
              <a:t>Urinary Bladder- Transitional Epithelium</a:t>
            </a:r>
          </a:p>
          <a:p>
            <a:endParaRPr lang="en-US" dirty="0"/>
          </a:p>
        </p:txBody>
      </p:sp>
    </p:spTree>
    <p:extLst>
      <p:ext uri="{BB962C8B-B14F-4D97-AF65-F5344CB8AC3E}">
        <p14:creationId xmlns:p14="http://schemas.microsoft.com/office/powerpoint/2010/main" val="3020389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Urethra</a:t>
            </a:r>
            <a:endParaRPr lang="en-US" dirty="0"/>
          </a:p>
        </p:txBody>
      </p:sp>
      <p:sp>
        <p:nvSpPr>
          <p:cNvPr id="3" name="Content Placeholder 2"/>
          <p:cNvSpPr>
            <a:spLocks noGrp="1"/>
          </p:cNvSpPr>
          <p:nvPr>
            <p:ph idx="1"/>
          </p:nvPr>
        </p:nvSpPr>
        <p:spPr>
          <a:xfrm>
            <a:off x="984250" y="1905000"/>
            <a:ext cx="8178800" cy="5194300"/>
          </a:xfrm>
        </p:spPr>
        <p:txBody>
          <a:bodyPr/>
          <a:lstStyle/>
          <a:p>
            <a:pPr marL="215900" indent="0">
              <a:buNone/>
            </a:pPr>
            <a:r>
              <a:rPr lang="en-US" sz="2800" dirty="0"/>
              <a:t>T</a:t>
            </a:r>
            <a:r>
              <a:rPr lang="en-US" sz="2800" dirty="0" smtClean="0"/>
              <a:t>ube from urinary bladder to outside world.</a:t>
            </a:r>
          </a:p>
          <a:p>
            <a:pPr marL="215900" indent="0">
              <a:buNone/>
            </a:pPr>
            <a:r>
              <a:rPr lang="en-US" sz="2800" dirty="0" smtClean="0"/>
              <a:t>Females have shorter urethra</a:t>
            </a:r>
          </a:p>
          <a:p>
            <a:pPr marL="215900" indent="0">
              <a:buNone/>
            </a:pPr>
            <a:r>
              <a:rPr lang="en-US" sz="2800" dirty="0"/>
              <a:t>	</a:t>
            </a:r>
            <a:r>
              <a:rPr lang="en-US" sz="2800" dirty="0" smtClean="0"/>
              <a:t>- Urinary Tract infections</a:t>
            </a:r>
          </a:p>
          <a:p>
            <a:pPr marL="215900" indent="0">
              <a:buNone/>
            </a:pPr>
            <a:r>
              <a:rPr lang="en-US" sz="2800" dirty="0"/>
              <a:t>	</a:t>
            </a:r>
            <a:r>
              <a:rPr lang="en-US" sz="2800" dirty="0" smtClean="0"/>
              <a:t>- Fecal bacteria grow inward. </a:t>
            </a:r>
          </a:p>
          <a:p>
            <a:pPr marL="215900" indent="0">
              <a:buNone/>
            </a:pPr>
            <a:r>
              <a:rPr lang="en-US" sz="2800" dirty="0"/>
              <a:t>	</a:t>
            </a:r>
            <a:r>
              <a:rPr lang="en-US" sz="2800" dirty="0" smtClean="0"/>
              <a:t>- </a:t>
            </a:r>
            <a:r>
              <a:rPr lang="en-US" sz="2800" dirty="0" err="1" smtClean="0"/>
              <a:t>Sx</a:t>
            </a:r>
            <a:r>
              <a:rPr lang="en-US" sz="2800" dirty="0" smtClean="0"/>
              <a:t>: painful urination, increased frequency and urgency, fever.</a:t>
            </a:r>
          </a:p>
          <a:p>
            <a:pPr marL="215900" indent="0">
              <a:buNone/>
            </a:pPr>
            <a:r>
              <a:rPr lang="en-US" sz="2800" dirty="0"/>
              <a:t>	</a:t>
            </a:r>
            <a:r>
              <a:rPr lang="en-US" sz="2800" dirty="0" smtClean="0"/>
              <a:t>- Can turn into more severe if not treated.</a:t>
            </a:r>
          </a:p>
          <a:p>
            <a:pPr marL="215900" indent="0">
              <a:buNone/>
            </a:pPr>
            <a:r>
              <a:rPr lang="en-US" sz="2800" dirty="0"/>
              <a:t>	</a:t>
            </a:r>
            <a:r>
              <a:rPr lang="en-US" sz="2800" dirty="0" smtClean="0"/>
              <a:t>	- Cystitis- Bladder infection</a:t>
            </a:r>
          </a:p>
          <a:p>
            <a:pPr marL="215900" indent="0">
              <a:buNone/>
            </a:pPr>
            <a:r>
              <a:rPr lang="en-US" sz="2800" dirty="0"/>
              <a:t> </a:t>
            </a:r>
            <a:r>
              <a:rPr lang="en-US" sz="2800" dirty="0" smtClean="0"/>
              <a:t>		- Pyelonephritis- Kidney infection </a:t>
            </a:r>
            <a:endParaRPr lang="en-US" sz="2800" dirty="0"/>
          </a:p>
        </p:txBody>
      </p:sp>
    </p:spTree>
    <p:extLst>
      <p:ext uri="{BB962C8B-B14F-4D97-AF65-F5344CB8AC3E}">
        <p14:creationId xmlns:p14="http://schemas.microsoft.com/office/powerpoint/2010/main" val="3456302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Hormones of reabsorption</a:t>
            </a:r>
            <a:endParaRPr lang="en-US" dirty="0"/>
          </a:p>
        </p:txBody>
      </p:sp>
      <p:sp>
        <p:nvSpPr>
          <p:cNvPr id="3" name="Content Placeholder 2"/>
          <p:cNvSpPr>
            <a:spLocks noGrp="1"/>
          </p:cNvSpPr>
          <p:nvPr>
            <p:ph idx="1"/>
          </p:nvPr>
        </p:nvSpPr>
        <p:spPr>
          <a:xfrm>
            <a:off x="990600" y="1790700"/>
            <a:ext cx="8128000" cy="5194300"/>
          </a:xfrm>
        </p:spPr>
        <p:txBody>
          <a:bodyPr/>
          <a:lstStyle/>
          <a:p>
            <a:r>
              <a:rPr lang="en-US" sz="2000" dirty="0" smtClean="0"/>
              <a:t>1. Antidiuretic Hormone- (ADH) inhibits urine formation by decreasing pores in the membranes.</a:t>
            </a:r>
          </a:p>
          <a:p>
            <a:pPr lvl="1"/>
            <a:r>
              <a:rPr lang="en-US" sz="2000" dirty="0" smtClean="0"/>
              <a:t>Made by pituitary</a:t>
            </a:r>
          </a:p>
          <a:p>
            <a:r>
              <a:rPr lang="en-US" sz="2000" dirty="0" smtClean="0"/>
              <a:t>2. Aldosterone- Regulates Na+  reabsorption- released in response to low blood pressure or high K+. </a:t>
            </a:r>
          </a:p>
          <a:p>
            <a:pPr lvl="1"/>
            <a:r>
              <a:rPr lang="en-US" sz="2000" dirty="0" smtClean="0"/>
              <a:t>Increases Na+ reabsorption which water follows.</a:t>
            </a:r>
          </a:p>
          <a:p>
            <a:pPr lvl="1"/>
            <a:r>
              <a:rPr lang="en-US" sz="2000" dirty="0" smtClean="0"/>
              <a:t>Made by renal cortex</a:t>
            </a:r>
          </a:p>
          <a:p>
            <a:r>
              <a:rPr lang="en-US" sz="2000" dirty="0" smtClean="0"/>
              <a:t>3. Atrial Natriuretic Peptide- (ANP) – Aldosterone's opposite</a:t>
            </a:r>
          </a:p>
          <a:p>
            <a:r>
              <a:rPr lang="en-US" sz="2000" dirty="0" smtClean="0"/>
              <a:t>4. Parathyroid hormone- increases Ca+ reabsorption.</a:t>
            </a:r>
            <a:endParaRPr lang="en-US" sz="2000" dirty="0"/>
          </a:p>
        </p:txBody>
      </p:sp>
    </p:spTree>
    <p:extLst>
      <p:ext uri="{BB962C8B-B14F-4D97-AF65-F5344CB8AC3E}">
        <p14:creationId xmlns:p14="http://schemas.microsoft.com/office/powerpoint/2010/main" val="3446043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a:lstStyle/>
          <a:p>
            <a:pPr eaLnBrk="1" hangingPunct="1"/>
            <a:r>
              <a:rPr lang="en-US" altLang="en-US" dirty="0" smtClean="0"/>
              <a:t>Kidney regulation of blood volume</a:t>
            </a:r>
          </a:p>
        </p:txBody>
      </p:sp>
      <p:sp>
        <p:nvSpPr>
          <p:cNvPr id="15363" name="Rectangle 2"/>
          <p:cNvSpPr>
            <a:spLocks noGrp="1" noChangeArrowheads="1"/>
          </p:cNvSpPr>
          <p:nvPr>
            <p:ph type="body" idx="1"/>
          </p:nvPr>
        </p:nvSpPr>
        <p:spPr/>
        <p:txBody>
          <a:bodyPr/>
          <a:lstStyle/>
          <a:p>
            <a:pPr marL="700088" eaLnBrk="1" hangingPunct="1"/>
            <a:r>
              <a:rPr lang="en-US" altLang="en-US" b="1" dirty="0" smtClean="0"/>
              <a:t>Renin</a:t>
            </a:r>
            <a:r>
              <a:rPr lang="en-US" altLang="en-US" dirty="0" smtClean="0"/>
              <a:t> is an enzyme released when Blood Pressure drops to catalyzes the production of angiotensin, a hormone that causes arterioles to constrict, raising blood pressure. </a:t>
            </a:r>
          </a:p>
          <a:p>
            <a:pPr marL="700088" eaLnBrk="1" hangingPunct="1"/>
            <a:r>
              <a:rPr lang="en-US" altLang="en-US" b="1" dirty="0"/>
              <a:t>Erythropoietin</a:t>
            </a:r>
            <a:r>
              <a:rPr lang="en-US" altLang="en-US" dirty="0"/>
              <a:t> travels to the bone marrow and stimulates the production of new blood cells</a:t>
            </a:r>
            <a:endParaRPr lang="en-US" altLang="en-US" dirty="0" smtClean="0"/>
          </a:p>
        </p:txBody>
      </p:sp>
    </p:spTree>
    <p:custDataLst>
      <p:tags r:id="rId1"/>
    </p:custDataLst>
  </p:cSld>
  <p:clrMapOvr>
    <a:masterClrMapping/>
  </p:clrMapOvr>
  <p:transition spd="med">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SLIDEGUID" val="C74A106E679F47E18A4D0CE82296EF08"/>
  <p:tag name="SLIDEID" val="C74A106E679F47E18A4D0CE82296EF0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ich of these happens during filtration?"/>
  <p:tag name="ANSWERSALIAS" val="Salt is actively pumped out.|smicln|Water is removed osmotically from the filtrate.|smicln|Plasma moves from capillaries into the capsule.|smicln|Toxins are actively removed from plasma."/>
  <p:tag name="VALUES" val="Incorrect|smicln|Incorrect|smicln|Correct|smicln|Incorrect"/>
</p:tagLst>
</file>

<file path=ppt/tags/tag12.xml><?xml version="1.0" encoding="utf-8"?>
<p:tagLst xmlns:a="http://schemas.openxmlformats.org/drawingml/2006/main" xmlns:r="http://schemas.openxmlformats.org/officeDocument/2006/relationships" xmlns:p="http://schemas.openxmlformats.org/presentationml/2006/main">
  <p:tag name="CHARTTYPE" val="0"/>
</p:tagLst>
</file>

<file path=ppt/tags/tag1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65"/>
  <p:tag name="FONTSIZE" val="32"/>
  <p:tag name="BULLETTYPE" val="ppBulletArabicPeriod"/>
  <p:tag name="ANSWERTEXT" val="Salt is actively pumped out.&#10;Water is removed osmotically from the filtrate.&#10;Plasma moves from capillaries into the capsule.&#10;Toxins are actively removed from plasma."/>
</p:tagLst>
</file>

<file path=ppt/tags/tag14.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SLIDEGUID" val="DB2462DD6C9B47C5B0EC12EF97908317"/>
  <p:tag name="SLIDEID" val="DB2462DD6C9B47C5B0EC12EF97908317"/>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Which of these aids in water recovery from the filtrate?"/>
  <p:tag name="ANSWERSALIAS" val="Active transport of water out of the tubules.|smicln|Active transport of sodium out of the filtrate.|smicln|Peristalsis in the Loop of Henle.|smicln|Concentration of urea in the urine."/>
  <p:tag name="VALUES" val="Incorrect|smicln|Correct|smicln|Incorrect|smicln|Incorrect"/>
</p:tagLst>
</file>

<file path=ppt/tags/tag21.xml><?xml version="1.0" encoding="utf-8"?>
<p:tagLst xmlns:a="http://schemas.openxmlformats.org/drawingml/2006/main" xmlns:r="http://schemas.openxmlformats.org/officeDocument/2006/relationships" xmlns:p="http://schemas.openxmlformats.org/presentationml/2006/main">
  <p:tag name="CHARTTYPE" val="0"/>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OLDNUMANSWERS" val="4"/>
  <p:tag name="ANSWERTEXT" val="Active transport of water out of the tubules.&#10;Active transport of sodium out of the filtrate.&#10;Peristalsis in the Loop of Henle.&#10;Concentration of urea in the urine."/>
  <p:tag name="BULLETTYPE" val="ppBulletArabicPeriod"/>
  <p:tag name="FONTSIZE" val="32"/>
  <p:tag name="TEXTLENGTH" val="163"/>
</p:tagLst>
</file>

<file path=ppt/tags/tag23.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SLIDEGUID" val="6654F24FB57940E28835538BC9DF9BF4"/>
  <p:tag name="SLIDEID" val="6654F24FB57940E28835538BC9DF9BF4"/>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If a person were given a dose of ADH, what would happen?"/>
  <p:tag name="ANSWERSALIAS" val="More water lost through kidneys.|smicln|More potassium secreted by nephron.|smicln|More water retained in the kidneys.|smicln|More sodium secreted by nephron."/>
  <p:tag name="VALUES" val="Incorrect|smicln|Incorrect|smicln|Correct|smicln|Incorrect"/>
</p:tagLst>
</file>

<file path=ppt/tags/tag29.xml><?xml version="1.0" encoding="utf-8"?>
<p:tagLst xmlns:a="http://schemas.openxmlformats.org/drawingml/2006/main" xmlns:r="http://schemas.openxmlformats.org/officeDocument/2006/relationships" xmlns:p="http://schemas.openxmlformats.org/presentationml/2006/main">
  <p:tag name="CHARTTYPE" val="0"/>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37"/>
  <p:tag name="FONTSIZE" val="32"/>
  <p:tag name="BULLETTYPE" val="ppBulletArabicPeriod"/>
  <p:tag name="ANSWERTEXT" val="More water lost through kidneys.&#10;More potassium secreted by nephron.&#10;More water retained in the kidneys.&#10;More sodium secreted by nephron."/>
</p:tagLst>
</file>

<file path=ppt/tags/tag31.xml><?xml version="1.0" encoding="utf-8"?>
<p:tagLst xmlns:a="http://schemas.openxmlformats.org/drawingml/2006/main" xmlns:r="http://schemas.openxmlformats.org/officeDocument/2006/relationships" xmlns:p="http://schemas.openxmlformats.org/presentationml/2006/main">
  <p:tag name="CORSHAPE" val="True"/>
  <p:tag name="SHAPETYPE" val="2"/>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itle &amp; Subtitle">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amp; Subtitle">
      <a:majorFont>
        <a:latin typeface="Futura"/>
        <a:ea typeface="ヒラギノ角ゴ Pro W3"/>
        <a:cs typeface="ヒラギノ角ゴ Pro W3"/>
      </a:majorFont>
      <a:minorFont>
        <a:latin typeface="Futur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amp; Bullets">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Horizontal">
  <a:themeElements>
    <a:clrScheme name="">
      <a:dk1>
        <a:srgbClr val="727272"/>
      </a:dk1>
      <a:lt1>
        <a:srgbClr val="E5E5E5"/>
      </a:lt1>
      <a:dk2>
        <a:srgbClr val="000000"/>
      </a:dk2>
      <a:lt2>
        <a:srgbClr val="808080"/>
      </a:lt2>
      <a:accent1>
        <a:srgbClr val="268CDF"/>
      </a:accent1>
      <a:accent2>
        <a:srgbClr val="333399"/>
      </a:accent2>
      <a:accent3>
        <a:srgbClr val="F0F0F0"/>
      </a:accent3>
      <a:accent4>
        <a:srgbClr val="606060"/>
      </a:accent4>
      <a:accent5>
        <a:srgbClr val="ACC5EC"/>
      </a:accent5>
      <a:accent6>
        <a:srgbClr val="2D2D8A"/>
      </a:accent6>
      <a:hlink>
        <a:srgbClr val="009999"/>
      </a:hlink>
      <a:folHlink>
        <a:srgbClr val="99CC00"/>
      </a:folHlink>
    </a:clrScheme>
    <a:fontScheme name="Photo - Horizontal">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Left">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amp; Bullets - Left">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Right">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Title &amp; Bullets - Right">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ullets - Alternate">
  <a:themeElements>
    <a:clrScheme name="">
      <a:dk1>
        <a:srgbClr val="727272"/>
      </a:dk1>
      <a:lt1>
        <a:srgbClr val="FFFFFF"/>
      </a:lt1>
      <a:dk2>
        <a:srgbClr val="000000"/>
      </a:dk2>
      <a:lt2>
        <a:srgbClr val="808080"/>
      </a:lt2>
      <a:accent1>
        <a:srgbClr val="268CDF"/>
      </a:accent1>
      <a:accent2>
        <a:srgbClr val="333399"/>
      </a:accent2>
      <a:accent3>
        <a:srgbClr val="FFFFFF"/>
      </a:accent3>
      <a:accent4>
        <a:srgbClr val="606060"/>
      </a:accent4>
      <a:accent5>
        <a:srgbClr val="ACC5EC"/>
      </a:accent5>
      <a:accent6>
        <a:srgbClr val="2D2D8A"/>
      </a:accent6>
      <a:hlink>
        <a:srgbClr val="009999"/>
      </a:hlink>
      <a:folHlink>
        <a:srgbClr val="99CC00"/>
      </a:folHlink>
    </a:clrScheme>
    <a:fontScheme name="Bullets - Alternate">
      <a:majorFont>
        <a:latin typeface="Futura"/>
        <a:ea typeface="ヒラギノ角ゴ Pro W3"/>
        <a:cs typeface="ヒラギノ角ゴ Pro W3"/>
      </a:majorFont>
      <a:minorFont>
        <a:latin typeface="Palatino"/>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spDef>
    <a:lnDef>
      <a:spPr bwMode="auto">
        <a:xfrm>
          <a:off x="0" y="0"/>
          <a:ext cx="1" cy="1"/>
        </a:xfrm>
        <a:custGeom>
          <a:avLst/>
          <a:gdLst/>
          <a:ahLst/>
          <a:cxnLst/>
          <a:rect l="0" t="0" r="0" b="0"/>
          <a:pathLst/>
        </a:custGeom>
        <a:solidFill>
          <a:srgbClr val="268CDF">
            <a:alpha val="69803"/>
          </a:srgbClr>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727272"/>
            </a:solidFill>
            <a:effectLst/>
            <a:latin typeface="Futura" charset="0"/>
            <a:sym typeface="Futura" charset="0"/>
          </a:defRPr>
        </a:defPPr>
      </a:lstStyle>
    </a:lnDef>
  </a:objectDefaults>
  <a:extraClrSchemeLst>
    <a:extraClrScheme>
      <a:clrScheme name="Bullets - Altern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Pages>0</Pages>
  <Words>854</Words>
  <Characters>0</Characters>
  <Application>Microsoft Office PowerPoint</Application>
  <PresentationFormat>Custom</PresentationFormat>
  <Lines>0</Lines>
  <Paragraphs>127</Paragraphs>
  <Slides>28</Slides>
  <Notes>1</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28</vt:i4>
      </vt:variant>
    </vt:vector>
  </HeadingPairs>
  <TitlesOfParts>
    <vt:vector size="41" baseType="lpstr">
      <vt:lpstr>Calibri</vt:lpstr>
      <vt:lpstr>Futura</vt:lpstr>
      <vt:lpstr>Futura Condensed</vt:lpstr>
      <vt:lpstr>Lucida Grande</vt:lpstr>
      <vt:lpstr>Palatino</vt:lpstr>
      <vt:lpstr>ヒラギノ角ゴ Pro W3</vt:lpstr>
      <vt:lpstr>Title &amp; Subtitle</vt:lpstr>
      <vt:lpstr>Title &amp; Bullets</vt:lpstr>
      <vt:lpstr>Photo - Horizontal</vt:lpstr>
      <vt:lpstr>Title &amp; Bullets - Left</vt:lpstr>
      <vt:lpstr>Title &amp; Bullets - Right</vt:lpstr>
      <vt:lpstr>Bullets - Alternate</vt:lpstr>
      <vt:lpstr>Microsoft Graph Chart</vt:lpstr>
      <vt:lpstr>Urinary System</vt:lpstr>
      <vt:lpstr>Urinary system anatomy</vt:lpstr>
      <vt:lpstr>Function of the kidney</vt:lpstr>
      <vt:lpstr>Anatomy of the Kidney</vt:lpstr>
      <vt:lpstr>PowerPoint Presentation</vt:lpstr>
      <vt:lpstr>Anatomy of urinary system</vt:lpstr>
      <vt:lpstr>Urethra</vt:lpstr>
      <vt:lpstr>Hormones of reabsorption</vt:lpstr>
      <vt:lpstr>Kidney regulation of blood volume</vt:lpstr>
      <vt:lpstr>Anatomy of the Nephron</vt:lpstr>
      <vt:lpstr>Glomerulus</vt:lpstr>
      <vt:lpstr>Proximal tubule</vt:lpstr>
      <vt:lpstr>Loop of Henle</vt:lpstr>
      <vt:lpstr>Distal tubule</vt:lpstr>
      <vt:lpstr>Which of these happens during filtration?</vt:lpstr>
      <vt:lpstr>Urea removal</vt:lpstr>
      <vt:lpstr>Amino acid metabolism</vt:lpstr>
      <vt:lpstr>Ammonia and Urea</vt:lpstr>
      <vt:lpstr>Collecting Duct</vt:lpstr>
      <vt:lpstr>PowerPoint Presentation</vt:lpstr>
      <vt:lpstr>Which of these aids in water recovery from the filtrate?</vt:lpstr>
      <vt:lpstr>Water Regulation</vt:lpstr>
      <vt:lpstr>Regulating water</vt:lpstr>
      <vt:lpstr>PowerPoint Presentation</vt:lpstr>
      <vt:lpstr>PowerPoint Presentation</vt:lpstr>
      <vt:lpstr>If a person were given a dose of ADH, what would happen?</vt:lpstr>
      <vt:lpstr>PowerPoint Presentation</vt:lpstr>
      <vt:lpstr>Final thinking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System</dc:title>
  <dc:subject/>
  <dc:creator>Timothy Wanninger</dc:creator>
  <cp:keywords/>
  <dc:description/>
  <cp:lastModifiedBy>Timothy Wanninger</cp:lastModifiedBy>
  <cp:revision>12</cp:revision>
  <dcterms:modified xsi:type="dcterms:W3CDTF">2017-05-11T12:17:18Z</dcterms:modified>
</cp:coreProperties>
</file>